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7" r:id="rId5"/>
    <p:sldId id="438" r:id="rId6"/>
    <p:sldId id="432" r:id="rId7"/>
    <p:sldId id="258" r:id="rId8"/>
    <p:sldId id="440" r:id="rId9"/>
    <p:sldId id="441" r:id="rId10"/>
    <p:sldId id="445" r:id="rId11"/>
    <p:sldId id="447" r:id="rId12"/>
    <p:sldId id="270" r:id="rId13"/>
    <p:sldId id="274" r:id="rId14"/>
    <p:sldId id="264" r:id="rId15"/>
    <p:sldId id="276" r:id="rId16"/>
    <p:sldId id="327" r:id="rId17"/>
    <p:sldId id="329" r:id="rId18"/>
    <p:sldId id="343" r:id="rId19"/>
    <p:sldId id="339" r:id="rId20"/>
    <p:sldId id="323" r:id="rId21"/>
    <p:sldId id="324" r:id="rId22"/>
    <p:sldId id="326" r:id="rId23"/>
    <p:sldId id="442" r:id="rId24"/>
    <p:sldId id="449" r:id="rId25"/>
    <p:sldId id="332" r:id="rId26"/>
    <p:sldId id="33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8" autoAdjust="0"/>
    <p:restoredTop sz="94660"/>
  </p:normalViewPr>
  <p:slideViewPr>
    <p:cSldViewPr snapToGrid="0" snapToObjects="1">
      <p:cViewPr varScale="1">
        <p:scale>
          <a:sx n="79" d="100"/>
          <a:sy n="79"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C12160-8A29-46C7-9E7B-923F45AA12AF}" type="datetimeFigureOut">
              <a:rPr lang="fr-FR" smtClean="0"/>
              <a:t>27/07/2026</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786DF3-5A3D-44BE-82FA-9ABD248A9561}" type="slidenum">
              <a:rPr lang="fr-FR" smtClean="0"/>
              <a:t>‹N°›</a:t>
            </a:fld>
            <a:endParaRPr lang="fr-FR"/>
          </a:p>
        </p:txBody>
      </p:sp>
    </p:spTree>
    <p:extLst>
      <p:ext uri="{BB962C8B-B14F-4D97-AF65-F5344CB8AC3E}">
        <p14:creationId xmlns:p14="http://schemas.microsoft.com/office/powerpoint/2010/main" val="4050998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B580A109-FF48-E066-8EE2-8AFAF602B3EF}"/>
              </a:ext>
            </a:extLst>
          </p:cNvPr>
          <p:cNvSpPr txBox="1">
            <a:spLocks noGrp="1"/>
          </p:cNvSpPr>
          <p:nvPr>
            <p:ph type="sldNum" sz="quarter" idx="5"/>
          </p:nvPr>
        </p:nvSpPr>
        <p:spPr>
          <a:ln/>
        </p:spPr>
        <p:txBody>
          <a:bodyPr lIns="0" tIns="0" rIns="0" bIns="0" anchor="b" anchorCtr="0">
            <a:noAutofit/>
          </a:bodyPr>
          <a:lstStyle/>
          <a:p>
            <a:pPr lvl="0"/>
            <a:fld id="{6997AC33-F968-4EE7-9055-80074DDD2E60}" type="slidenum">
              <a:t>1</a:t>
            </a:fld>
            <a:endParaRPr lang="fr-FR"/>
          </a:p>
        </p:txBody>
      </p:sp>
      <p:sp>
        <p:nvSpPr>
          <p:cNvPr id="2" name="Espace réservé de l'image des diapositives 1">
            <a:extLst>
              <a:ext uri="{FF2B5EF4-FFF2-40B4-BE49-F238E27FC236}">
                <a16:creationId xmlns:a16="http://schemas.microsoft.com/office/drawing/2014/main" id="{86E4B552-AC6D-6DCC-9B56-BC820BD7D4AB}"/>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Espace réservé des notes 2">
            <a:extLst>
              <a:ext uri="{FF2B5EF4-FFF2-40B4-BE49-F238E27FC236}">
                <a16:creationId xmlns:a16="http://schemas.microsoft.com/office/drawing/2014/main" id="{BD86D844-377E-71CD-5A2E-BBD4C74808A4}"/>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05790B4A-835D-702B-AC11-54C928460918}"/>
              </a:ext>
            </a:extLst>
          </p:cNvPr>
          <p:cNvSpPr txBox="1">
            <a:spLocks noGrp="1"/>
          </p:cNvSpPr>
          <p:nvPr>
            <p:ph type="sldNum" sz="quarter" idx="5"/>
          </p:nvPr>
        </p:nvSpPr>
        <p:spPr>
          <a:ln/>
        </p:spPr>
        <p:txBody>
          <a:bodyPr lIns="0" tIns="0" rIns="0" bIns="0" anchor="b" anchorCtr="0">
            <a:noAutofit/>
          </a:bodyPr>
          <a:lstStyle/>
          <a:p>
            <a:pPr lvl="0"/>
            <a:fld id="{8A395894-43C3-49EB-81B6-E1F4FB8F3A21}" type="slidenum">
              <a:t>2</a:t>
            </a:fld>
            <a:endParaRPr lang="fr-FR"/>
          </a:p>
        </p:txBody>
      </p:sp>
      <p:sp>
        <p:nvSpPr>
          <p:cNvPr id="2" name="Espace réservé de l'image des diapositives 1">
            <a:extLst>
              <a:ext uri="{FF2B5EF4-FFF2-40B4-BE49-F238E27FC236}">
                <a16:creationId xmlns:a16="http://schemas.microsoft.com/office/drawing/2014/main" id="{9E8C3B5C-D9B7-28D2-1897-EB5FD0A05858}"/>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Espace réservé des notes 2">
            <a:extLst>
              <a:ext uri="{FF2B5EF4-FFF2-40B4-BE49-F238E27FC236}">
                <a16:creationId xmlns:a16="http://schemas.microsoft.com/office/drawing/2014/main" id="{568CC562-F610-B5FC-8393-D4CA25A1D81E}"/>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E101D-816A-BF08-91EE-6C3BB7D19D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838AC4-1B87-AD2D-03AE-CD35113E416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AB5308-83B2-2F61-2842-127269BA079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5105803-62E6-71E8-CB42-FE4A1B509CA5}"/>
              </a:ext>
            </a:extLst>
          </p:cNvPr>
          <p:cNvSpPr>
            <a:spLocks noGrp="1"/>
          </p:cNvSpPr>
          <p:nvPr>
            <p:ph type="sldNum" sz="quarter" idx="5"/>
          </p:nvPr>
        </p:nvSpPr>
        <p:spPr/>
        <p:txBody>
          <a:bodyPr/>
          <a:lstStyle/>
          <a:p>
            <a:fld id="{48786DF3-5A3D-44BE-82FA-9ABD248A9561}" type="slidenum">
              <a:rPr lang="fr-FR" smtClean="0"/>
              <a:t>3</a:t>
            </a:fld>
            <a:endParaRPr lang="fr-FR"/>
          </a:p>
        </p:txBody>
      </p:sp>
    </p:spTree>
    <p:extLst>
      <p:ext uri="{BB962C8B-B14F-4D97-AF65-F5344CB8AC3E}">
        <p14:creationId xmlns:p14="http://schemas.microsoft.com/office/powerpoint/2010/main" val="1233212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09609ED3-8FE4-4D09-500E-ACF40F698F23}"/>
              </a:ext>
            </a:extLst>
          </p:cNvPr>
          <p:cNvSpPr txBox="1">
            <a:spLocks noGrp="1"/>
          </p:cNvSpPr>
          <p:nvPr>
            <p:ph type="sldNum" sz="quarter" idx="5"/>
          </p:nvPr>
        </p:nvSpPr>
        <p:spPr>
          <a:ln/>
        </p:spPr>
        <p:txBody>
          <a:bodyPr lIns="0" tIns="0" rIns="0" bIns="0" anchor="b" anchorCtr="0">
            <a:noAutofit/>
          </a:bodyPr>
          <a:lstStyle/>
          <a:p>
            <a:pPr lvl="0"/>
            <a:fld id="{C522B59E-8A54-4C78-A35A-79A2D2D16D2D}" type="slidenum">
              <a:t>4</a:t>
            </a:fld>
            <a:endParaRPr lang="fr-FR"/>
          </a:p>
        </p:txBody>
      </p:sp>
      <p:sp>
        <p:nvSpPr>
          <p:cNvPr id="2" name="Espace réservé de l'image des diapositives 1">
            <a:extLst>
              <a:ext uri="{FF2B5EF4-FFF2-40B4-BE49-F238E27FC236}">
                <a16:creationId xmlns:a16="http://schemas.microsoft.com/office/drawing/2014/main" id="{F54AA2AE-40CE-6CB1-40AC-303E1998EB88}"/>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Espace réservé des notes 2">
            <a:extLst>
              <a:ext uri="{FF2B5EF4-FFF2-40B4-BE49-F238E27FC236}">
                <a16:creationId xmlns:a16="http://schemas.microsoft.com/office/drawing/2014/main" id="{7E0BBB58-7482-5361-BA38-0D3DC1386A9C}"/>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72A5E0E8-C41B-3787-460C-00B34BC53B8C}"/>
              </a:ext>
            </a:extLst>
          </p:cNvPr>
          <p:cNvSpPr txBox="1">
            <a:spLocks noGrp="1"/>
          </p:cNvSpPr>
          <p:nvPr>
            <p:ph type="sldNum" sz="quarter" idx="5"/>
          </p:nvPr>
        </p:nvSpPr>
        <p:spPr>
          <a:ln/>
        </p:spPr>
        <p:txBody>
          <a:bodyPr lIns="0" tIns="0" rIns="0" bIns="0" anchor="b" anchorCtr="0">
            <a:noAutofit/>
          </a:bodyPr>
          <a:lstStyle/>
          <a:p>
            <a:pPr lvl="0"/>
            <a:fld id="{92043F0B-1BE7-42B9-BAB3-1F6E10CBE529}" type="slidenum">
              <a:t>11</a:t>
            </a:fld>
            <a:endParaRPr lang="fr-FR"/>
          </a:p>
        </p:txBody>
      </p:sp>
      <p:sp>
        <p:nvSpPr>
          <p:cNvPr id="2" name="Espace réservé de l'image des diapositives 1">
            <a:extLst>
              <a:ext uri="{FF2B5EF4-FFF2-40B4-BE49-F238E27FC236}">
                <a16:creationId xmlns:a16="http://schemas.microsoft.com/office/drawing/2014/main" id="{2344054F-8AA5-EDF1-5C08-E0566C933664}"/>
              </a:ext>
            </a:extLst>
          </p:cNvPr>
          <p:cNvSpPr>
            <a:spLocks noGrp="1" noRot="1" noChangeAspect="1" noResize="1"/>
          </p:cNvSpPr>
          <p:nvPr>
            <p:ph type="sldImg"/>
          </p:nvPr>
        </p:nvSpPr>
        <p:spPr>
          <a:xfrm>
            <a:off x="1106488" y="812800"/>
            <a:ext cx="5345112" cy="4008438"/>
          </a:xfrm>
          <a:solidFill>
            <a:schemeClr val="accent1"/>
          </a:solidFill>
          <a:ln w="25400">
            <a:solidFill>
              <a:schemeClr val="accent1">
                <a:shade val="50000"/>
              </a:schemeClr>
            </a:solidFill>
            <a:prstDash val="solid"/>
          </a:ln>
        </p:spPr>
      </p:sp>
      <p:sp>
        <p:nvSpPr>
          <p:cNvPr id="3" name="Espace réservé des notes 2">
            <a:extLst>
              <a:ext uri="{FF2B5EF4-FFF2-40B4-BE49-F238E27FC236}">
                <a16:creationId xmlns:a16="http://schemas.microsoft.com/office/drawing/2014/main" id="{5CBC1BC3-00EB-325B-ECFE-9EA5F8622E32}"/>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998F299-A3EE-4F67-8B0C-124416B75E8F}" type="slidenum">
              <a:rPr lang="fr-FR" smtClean="0"/>
              <a:t>22</a:t>
            </a:fld>
            <a:endParaRPr lang="fr-FR"/>
          </a:p>
        </p:txBody>
      </p:sp>
    </p:spTree>
    <p:extLst>
      <p:ext uri="{BB962C8B-B14F-4D97-AF65-F5344CB8AC3E}">
        <p14:creationId xmlns:p14="http://schemas.microsoft.com/office/powerpoint/2010/main" val="2542315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D5C44-EDC7-FDC7-9E11-E6F2C58A8D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83C440-C056-73AA-3B7A-E8B1BBD9C8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7D0652F-8CF4-9485-D65B-E89E5B912DF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26B440E-07B0-D15C-65AF-7137B13DDF60}"/>
              </a:ext>
            </a:extLst>
          </p:cNvPr>
          <p:cNvSpPr>
            <a:spLocks noGrp="1"/>
          </p:cNvSpPr>
          <p:nvPr>
            <p:ph type="sldNum" sz="quarter" idx="5"/>
          </p:nvPr>
        </p:nvSpPr>
        <p:spPr/>
        <p:txBody>
          <a:bodyPr/>
          <a:lstStyle/>
          <a:p>
            <a:fld id="{6998F299-A3EE-4F67-8B0C-124416B75E8F}" type="slidenum">
              <a:rPr lang="fr-FR" smtClean="0"/>
              <a:t>23</a:t>
            </a:fld>
            <a:endParaRPr lang="fr-FR"/>
          </a:p>
        </p:txBody>
      </p:sp>
    </p:spTree>
    <p:extLst>
      <p:ext uri="{BB962C8B-B14F-4D97-AF65-F5344CB8AC3E}">
        <p14:creationId xmlns:p14="http://schemas.microsoft.com/office/powerpoint/2010/main" val="3089823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jp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jp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xml"/><Relationship Id="rId7" Type="http://schemas.openxmlformats.org/officeDocument/2006/relationships/image" Target="../media/image35.JP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4.png"/><Relationship Id="rId5" Type="http://schemas.openxmlformats.org/officeDocument/2006/relationships/image" Target="../media/image33.jpg"/><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0.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jp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52.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55.JP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fr.wikipedia.org/wiki/1554" TargetMode="External"/><Relationship Id="rId3" Type="http://schemas.openxmlformats.org/officeDocument/2006/relationships/image" Target="../media/image5.png"/><Relationship Id="rId7" Type="http://schemas.openxmlformats.org/officeDocument/2006/relationships/hyperlink" Target="https://fr.wikipedia.org/wiki/Parlement_de_Paris" TargetMode="External"/><Relationship Id="rId12"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fr.wikipedia.org/wiki/Pr%C3%A9sident_%C3%A0_mortier" TargetMode="External"/><Relationship Id="rId11" Type="http://schemas.openxmlformats.org/officeDocument/2006/relationships/image" Target="../media/image8.png"/><Relationship Id="rId5" Type="http://schemas.openxmlformats.org/officeDocument/2006/relationships/hyperlink" Target="https://fr.wikipedia.org/wiki/Augustin_de_Thou" TargetMode="External"/><Relationship Id="rId10"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hyperlink" Target="https://fr.wikipedia.org/wiki/Famille_du_Dra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hyperlink" Target="https://fr.wikipedia.org/wiki/Ma%C3%AEtre_des_requ%C3%AAtes" TargetMode="External"/><Relationship Id="rId13" Type="http://schemas.openxmlformats.org/officeDocument/2006/relationships/hyperlink" Target="https://fr.wikipedia.org/wiki/1657" TargetMode="External"/><Relationship Id="rId3" Type="http://schemas.openxmlformats.org/officeDocument/2006/relationships/image" Target="../media/image16.png"/><Relationship Id="rId7" Type="http://schemas.openxmlformats.org/officeDocument/2006/relationships/hyperlink" Target="https://fr.wikipedia.org/wiki/1624" TargetMode="External"/><Relationship Id="rId12" Type="http://schemas.openxmlformats.org/officeDocument/2006/relationships/hyperlink" Target="https://fr.wikipedia.org/wiki/1648" TargetMode="External"/><Relationship Id="rId2" Type="http://schemas.openxmlformats.org/officeDocument/2006/relationships/image" Target="../media/image1.jpg"/><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hyperlink" Target="https://fr.wikipedia.org/wiki/Orf%C3%A8vre" TargetMode="External"/><Relationship Id="rId11" Type="http://schemas.openxmlformats.org/officeDocument/2006/relationships/hyperlink" Target="https://fr.wikipedia.org/wiki/1647" TargetMode="External"/><Relationship Id="rId5" Type="http://schemas.openxmlformats.org/officeDocument/2006/relationships/hyperlink" Target="https://fr.wikipedia.org/wiki/Secr%C3%A9taire_du_roi" TargetMode="External"/><Relationship Id="rId15" Type="http://schemas.openxmlformats.org/officeDocument/2006/relationships/hyperlink" Target="https://fr.wikipedia.org/wiki/Michel_Particelli_d%27%C3%89mery" TargetMode="External"/><Relationship Id="rId10" Type="http://schemas.openxmlformats.org/officeDocument/2006/relationships/hyperlink" Target="https://fr.wikipedia.org/wiki/1643" TargetMode="External"/><Relationship Id="rId4" Type="http://schemas.openxmlformats.org/officeDocument/2006/relationships/hyperlink" Target="https://fr.wikipedia.org/wiki/1602" TargetMode="External"/><Relationship Id="rId9" Type="http://schemas.openxmlformats.org/officeDocument/2006/relationships/hyperlink" Target="https://fr.wikipedia.org/wiki/1637" TargetMode="External"/><Relationship Id="rId14" Type="http://schemas.openxmlformats.org/officeDocument/2006/relationships/hyperlink" Target="https://fr.wikipedia.org/wiki/Contr%C3%B4leur_g%C3%A9n%C3%A9ral_des_financ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9661C2-03DE-DDA7-4E92-8A366CA31D72}"/>
              </a:ext>
            </a:extLst>
          </p:cNvPr>
          <p:cNvSpPr txBox="1">
            <a:spLocks noGrp="1"/>
          </p:cNvSpPr>
          <p:nvPr>
            <p:ph type="title" idx="4294967295"/>
          </p:nvPr>
        </p:nvSpPr>
        <p:spPr>
          <a:xfrm>
            <a:off x="457498" y="340094"/>
            <a:ext cx="8228763" cy="769441"/>
          </a:xfrm>
        </p:spPr>
        <p:txBody>
          <a:bodyPr>
            <a:spAutoFit/>
          </a:bodyPr>
          <a:lstStyle/>
          <a:p>
            <a:pPr lvl="0"/>
            <a:r>
              <a:rPr lang="fr-FR"/>
              <a:t>Emerainville 1743</a:t>
            </a:r>
          </a:p>
        </p:txBody>
      </p:sp>
      <p:pic>
        <p:nvPicPr>
          <p:cNvPr id="3" name="Image 2">
            <a:extLst>
              <a:ext uri="{FF2B5EF4-FFF2-40B4-BE49-F238E27FC236}">
                <a16:creationId xmlns:a16="http://schemas.microsoft.com/office/drawing/2014/main" id="{2AA69743-CE1E-D633-8059-7B422BC65279}"/>
              </a:ext>
            </a:extLst>
          </p:cNvPr>
          <p:cNvPicPr>
            <a:picLocks noChangeAspect="1"/>
          </p:cNvPicPr>
          <p:nvPr/>
        </p:nvPicPr>
        <p:blipFill>
          <a:blip r:embed="rId3">
            <a:lum/>
            <a:alphaModFix/>
          </a:blip>
          <a:srcRect/>
          <a:stretch>
            <a:fillRect/>
          </a:stretch>
        </p:blipFill>
        <p:spPr>
          <a:xfrm>
            <a:off x="130621" y="130981"/>
            <a:ext cx="1371515" cy="1175584"/>
          </a:xfrm>
          <a:prstGeom prst="rect">
            <a:avLst/>
          </a:prstGeom>
          <a:noFill/>
          <a:ln>
            <a:noFill/>
          </a:ln>
        </p:spPr>
      </p:pic>
      <p:pic>
        <p:nvPicPr>
          <p:cNvPr id="4" name="Image 3">
            <a:extLst>
              <a:ext uri="{FF2B5EF4-FFF2-40B4-BE49-F238E27FC236}">
                <a16:creationId xmlns:a16="http://schemas.microsoft.com/office/drawing/2014/main" id="{3F7839C9-B2D1-DBB2-C07D-0C70BC252B20}"/>
              </a:ext>
            </a:extLst>
          </p:cNvPr>
          <p:cNvPicPr>
            <a:picLocks noChangeAspect="1"/>
          </p:cNvPicPr>
          <p:nvPr/>
        </p:nvPicPr>
        <p:blipFill>
          <a:blip r:embed="rId4">
            <a:lum/>
            <a:alphaModFix/>
          </a:blip>
          <a:srcRect/>
          <a:stretch>
            <a:fillRect/>
          </a:stretch>
        </p:blipFill>
        <p:spPr>
          <a:xfrm>
            <a:off x="1333962" y="1109535"/>
            <a:ext cx="7025749" cy="52966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1371469" y="1576018"/>
            <a:ext cx="5894691" cy="369332"/>
          </a:xfrm>
          <a:prstGeom prst="rect">
            <a:avLst/>
          </a:prstGeom>
          <a:noFill/>
        </p:spPr>
        <p:txBody>
          <a:bodyPr wrap="none" rtlCol="0">
            <a:spAutoFit/>
          </a:bodyPr>
          <a:lstStyle/>
          <a:p>
            <a:r>
              <a:rPr lang="fr-FR" b="1" dirty="0">
                <a:solidFill>
                  <a:srgbClr val="0070C0"/>
                </a:solidFill>
              </a:rPr>
              <a:t>        Diane Louise Augustine de Polignac 1746-1818 ( Russie)</a:t>
            </a:r>
          </a:p>
        </p:txBody>
      </p:sp>
      <p:sp>
        <p:nvSpPr>
          <p:cNvPr id="30" name="ZoneTexte 29">
            <a:extLst>
              <a:ext uri="{FF2B5EF4-FFF2-40B4-BE49-F238E27FC236}">
                <a16:creationId xmlns:a16="http://schemas.microsoft.com/office/drawing/2014/main" id="{4E64F93C-544A-E48F-3A45-D853CBDB8CED}"/>
              </a:ext>
            </a:extLst>
          </p:cNvPr>
          <p:cNvSpPr txBox="1"/>
          <p:nvPr/>
        </p:nvSpPr>
        <p:spPr>
          <a:xfrm>
            <a:off x="2994450" y="1948295"/>
            <a:ext cx="4576511" cy="369332"/>
          </a:xfrm>
          <a:prstGeom prst="rect">
            <a:avLst/>
          </a:prstGeom>
          <a:noFill/>
        </p:spPr>
        <p:txBody>
          <a:bodyPr wrap="square">
            <a:spAutoFit/>
          </a:bodyPr>
          <a:lstStyle/>
          <a:p>
            <a:r>
              <a:rPr lang="fr-FR" dirty="0">
                <a:solidFill>
                  <a:srgbClr val="002060"/>
                </a:solidFill>
              </a:rPr>
              <a:t>Seigneur d’Emery-en-Brie   1783 -1789</a:t>
            </a:r>
            <a:endParaRPr lang="fr-FR" dirty="0"/>
          </a:p>
        </p:txBody>
      </p:sp>
      <p:sp>
        <p:nvSpPr>
          <p:cNvPr id="9" name="ZoneTexte 8">
            <a:extLst>
              <a:ext uri="{FF2B5EF4-FFF2-40B4-BE49-F238E27FC236}">
                <a16:creationId xmlns:a16="http://schemas.microsoft.com/office/drawing/2014/main" id="{16F3088A-DBD9-8F1F-B012-C4E4AA42BF59}"/>
              </a:ext>
            </a:extLst>
          </p:cNvPr>
          <p:cNvSpPr txBox="1"/>
          <p:nvPr/>
        </p:nvSpPr>
        <p:spPr>
          <a:xfrm>
            <a:off x="2782629" y="2341444"/>
            <a:ext cx="5505091" cy="715581"/>
          </a:xfrm>
          <a:prstGeom prst="rect">
            <a:avLst/>
          </a:prstGeom>
          <a:noFill/>
        </p:spPr>
        <p:txBody>
          <a:bodyPr wrap="square" rtlCol="0">
            <a:spAutoFit/>
          </a:bodyPr>
          <a:lstStyle/>
          <a:p>
            <a:pPr lvl="0" hangingPunct="0">
              <a:defRPr sz="1800" b="0" i="0" u="none" strike="noStrike" kern="0" cap="none" spc="0" baseline="0">
                <a:solidFill>
                  <a:srgbClr val="000000"/>
                </a:solidFill>
                <a:uFillTx/>
              </a:defRPr>
            </a:pPr>
            <a:r>
              <a:rPr lang="fr-FR" sz="1350" b="1" dirty="0"/>
              <a:t> </a:t>
            </a:r>
            <a:r>
              <a:rPr lang="fr-FR" sz="1350" dirty="0"/>
              <a:t>La comtesse Diane a acquis en 1783 les terres D'Emery et y a fait effectuer des travaux par l'architecte du comte d'Artois, Alexandre Etable de la Brière. </a:t>
            </a:r>
            <a:endParaRPr lang="fr-FR" sz="1350" b="1" dirty="0">
              <a:solidFill>
                <a:srgbClr val="000000"/>
              </a:solidFill>
              <a:ea typeface="Microsoft YaHei" pitchFamily="2"/>
              <a:cs typeface="Arial" panose="020B0604020202020204" pitchFamily="34" charset="0"/>
            </a:endParaRPr>
          </a:p>
        </p:txBody>
      </p:sp>
      <p:pic>
        <p:nvPicPr>
          <p:cNvPr id="8" name="Image 7">
            <a:extLst>
              <a:ext uri="{FF2B5EF4-FFF2-40B4-BE49-F238E27FC236}">
                <a16:creationId xmlns:a16="http://schemas.microsoft.com/office/drawing/2014/main" id="{65712EB9-AC61-A655-747D-3A44BB794580}"/>
              </a:ext>
            </a:extLst>
          </p:cNvPr>
          <p:cNvPicPr>
            <a:picLocks noChangeAspect="1"/>
          </p:cNvPicPr>
          <p:nvPr/>
        </p:nvPicPr>
        <p:blipFill>
          <a:blip r:embed="rId3"/>
          <a:stretch>
            <a:fillRect/>
          </a:stretch>
        </p:blipFill>
        <p:spPr>
          <a:xfrm>
            <a:off x="374961" y="2608611"/>
            <a:ext cx="1972600" cy="2130964"/>
          </a:xfrm>
          <a:prstGeom prst="rect">
            <a:avLst/>
          </a:prstGeom>
        </p:spPr>
      </p:pic>
      <p:sp>
        <p:nvSpPr>
          <p:cNvPr id="12" name="ZoneTexte 11">
            <a:extLst>
              <a:ext uri="{FF2B5EF4-FFF2-40B4-BE49-F238E27FC236}">
                <a16:creationId xmlns:a16="http://schemas.microsoft.com/office/drawing/2014/main" id="{99ED0EB1-04AF-DC23-11B6-8DD7DECE1997}"/>
              </a:ext>
            </a:extLst>
          </p:cNvPr>
          <p:cNvSpPr txBox="1"/>
          <p:nvPr/>
        </p:nvSpPr>
        <p:spPr>
          <a:xfrm>
            <a:off x="2824740" y="3044965"/>
            <a:ext cx="5381281" cy="507831"/>
          </a:xfrm>
          <a:prstGeom prst="rect">
            <a:avLst/>
          </a:prstGeom>
          <a:noFill/>
        </p:spPr>
        <p:txBody>
          <a:bodyPr wrap="none" rtlCol="0">
            <a:spAutoFit/>
          </a:bodyPr>
          <a:lstStyle/>
          <a:p>
            <a:r>
              <a:rPr lang="fr-FR" sz="1350" dirty="0">
                <a:solidFill>
                  <a:srgbClr val="000000"/>
                </a:solidFill>
              </a:rPr>
              <a:t>Lors de la constitution de la Maison de sa sœur Élisabeth,</a:t>
            </a:r>
          </a:p>
          <a:p>
            <a:r>
              <a:rPr lang="fr-FR" sz="1350" dirty="0">
                <a:solidFill>
                  <a:srgbClr val="000000"/>
                </a:solidFill>
              </a:rPr>
              <a:t>le roi Louis XVI nomma Diane de Polignac dame d'honneur, le 7 mai 1778. </a:t>
            </a:r>
            <a:endParaRPr lang="fr-FR" sz="1350" dirty="0"/>
          </a:p>
        </p:txBody>
      </p:sp>
      <p:sp>
        <p:nvSpPr>
          <p:cNvPr id="15" name="ZoneTexte 14">
            <a:extLst>
              <a:ext uri="{FF2B5EF4-FFF2-40B4-BE49-F238E27FC236}">
                <a16:creationId xmlns:a16="http://schemas.microsoft.com/office/drawing/2014/main" id="{0DFDB6EE-EA69-14C3-0FCB-4F7EAF269F53}"/>
              </a:ext>
            </a:extLst>
          </p:cNvPr>
          <p:cNvSpPr txBox="1"/>
          <p:nvPr/>
        </p:nvSpPr>
        <p:spPr>
          <a:xfrm>
            <a:off x="2824740" y="3656146"/>
            <a:ext cx="5545621" cy="923330"/>
          </a:xfrm>
          <a:prstGeom prst="rect">
            <a:avLst/>
          </a:prstGeom>
          <a:noFill/>
        </p:spPr>
        <p:txBody>
          <a:bodyPr wrap="none" rtlCol="0">
            <a:spAutoFit/>
          </a:bodyPr>
          <a:lstStyle/>
          <a:p>
            <a:r>
              <a:rPr lang="fr-FR" sz="1350" dirty="0">
                <a:solidFill>
                  <a:srgbClr val="000000"/>
                </a:solidFill>
              </a:rPr>
              <a:t>Proche de la reine Marie-Antoinette avec qui elle partageait les séjours au</a:t>
            </a:r>
          </a:p>
          <a:p>
            <a:r>
              <a:rPr lang="fr-FR" sz="1350" dirty="0">
                <a:solidFill>
                  <a:srgbClr val="000000"/>
                </a:solidFill>
              </a:rPr>
              <a:t> hameau de Trianon, la comtesse Diane de Polignac était par son frère Jules, </a:t>
            </a:r>
          </a:p>
          <a:p>
            <a:r>
              <a:rPr lang="fr-FR" sz="1350" dirty="0">
                <a:solidFill>
                  <a:srgbClr val="000000"/>
                </a:solidFill>
              </a:rPr>
              <a:t>la belle sœur de Yolande de Polastron, duchesse de Polignac, gouvernante </a:t>
            </a:r>
          </a:p>
          <a:p>
            <a:r>
              <a:rPr lang="fr-FR" sz="1350" dirty="0">
                <a:solidFill>
                  <a:srgbClr val="000000"/>
                </a:solidFill>
              </a:rPr>
              <a:t>des 4 Enfants de France. </a:t>
            </a:r>
            <a:endParaRPr lang="fr-FR" sz="1350" dirty="0"/>
          </a:p>
        </p:txBody>
      </p:sp>
      <p:sp>
        <p:nvSpPr>
          <p:cNvPr id="17" name="ZoneTexte 16">
            <a:extLst>
              <a:ext uri="{FF2B5EF4-FFF2-40B4-BE49-F238E27FC236}">
                <a16:creationId xmlns:a16="http://schemas.microsoft.com/office/drawing/2014/main" id="{14792AAF-A2C2-3A81-EAF1-E263FF4B9568}"/>
              </a:ext>
            </a:extLst>
          </p:cNvPr>
          <p:cNvSpPr txBox="1"/>
          <p:nvPr/>
        </p:nvSpPr>
        <p:spPr>
          <a:xfrm>
            <a:off x="2878325" y="4575508"/>
            <a:ext cx="5574301" cy="507831"/>
          </a:xfrm>
          <a:prstGeom prst="rect">
            <a:avLst/>
          </a:prstGeom>
          <a:noFill/>
        </p:spPr>
        <p:txBody>
          <a:bodyPr wrap="square">
            <a:spAutoFit/>
          </a:bodyPr>
          <a:lstStyle/>
          <a:p>
            <a:r>
              <a:rPr lang="fr-FR" sz="1350" dirty="0">
                <a:solidFill>
                  <a:srgbClr val="000000"/>
                </a:solidFill>
              </a:rPr>
              <a:t>À la Révolution française, elle émigra avec une grande partie de la famille Polignac. Elle se fixa à Saint-Pétersbourg où elle mourut. </a:t>
            </a:r>
            <a:endParaRPr lang="fr-FR" sz="1350" dirty="0"/>
          </a:p>
        </p:txBody>
      </p:sp>
      <p:pic>
        <p:nvPicPr>
          <p:cNvPr id="20" name="Image 19">
            <a:extLst>
              <a:ext uri="{FF2B5EF4-FFF2-40B4-BE49-F238E27FC236}">
                <a16:creationId xmlns:a16="http://schemas.microsoft.com/office/drawing/2014/main" id="{C7F1FAA5-8F14-5EDE-3DA3-0F85229AD067}"/>
              </a:ext>
            </a:extLst>
          </p:cNvPr>
          <p:cNvPicPr>
            <a:picLocks noChangeAspect="1"/>
          </p:cNvPicPr>
          <p:nvPr/>
        </p:nvPicPr>
        <p:blipFill>
          <a:blip r:embed="rId4"/>
          <a:stretch>
            <a:fillRect/>
          </a:stretch>
        </p:blipFill>
        <p:spPr>
          <a:xfrm>
            <a:off x="7708949" y="1034199"/>
            <a:ext cx="1321594" cy="542925"/>
          </a:xfrm>
          <a:prstGeom prst="rect">
            <a:avLst/>
          </a:prstGeom>
        </p:spPr>
      </p:pic>
    </p:spTree>
    <p:extLst>
      <p:ext uri="{BB962C8B-B14F-4D97-AF65-F5344CB8AC3E}">
        <p14:creationId xmlns:p14="http://schemas.microsoft.com/office/powerpoint/2010/main" val="3492610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266B03-08DD-EB3C-90C0-A1F5FF0AEEA6}"/>
              </a:ext>
            </a:extLst>
          </p:cNvPr>
          <p:cNvSpPr txBox="1">
            <a:spLocks noGrp="1"/>
          </p:cNvSpPr>
          <p:nvPr>
            <p:ph type="title" idx="4294967295"/>
          </p:nvPr>
        </p:nvSpPr>
        <p:spPr/>
        <p:txBody>
          <a:bodyPr>
            <a:normAutofit fontScale="90000"/>
          </a:bodyPr>
          <a:lstStyle/>
          <a:p>
            <a:pPr lvl="0"/>
            <a:r>
              <a:rPr lang="fr-FR"/>
              <a:t>Création d'Emerainville </a:t>
            </a:r>
            <a:br>
              <a:rPr lang="fr-FR"/>
            </a:br>
            <a:r>
              <a:rPr lang="fr-FR"/>
              <a:t>  14 Octobre 1790</a:t>
            </a:r>
          </a:p>
        </p:txBody>
      </p:sp>
      <p:pic>
        <p:nvPicPr>
          <p:cNvPr id="3" name="Image 2">
            <a:extLst>
              <a:ext uri="{FF2B5EF4-FFF2-40B4-BE49-F238E27FC236}">
                <a16:creationId xmlns:a16="http://schemas.microsoft.com/office/drawing/2014/main" id="{F8211388-3636-179B-B569-7B8C057B09D7}"/>
              </a:ext>
            </a:extLst>
          </p:cNvPr>
          <p:cNvPicPr>
            <a:picLocks noChangeAspect="1"/>
          </p:cNvPicPr>
          <p:nvPr/>
        </p:nvPicPr>
        <p:blipFill>
          <a:blip r:embed="rId3">
            <a:lum/>
            <a:alphaModFix/>
          </a:blip>
          <a:srcRect/>
          <a:stretch>
            <a:fillRect/>
          </a:stretch>
        </p:blipFill>
        <p:spPr>
          <a:xfrm>
            <a:off x="212252" y="3897061"/>
            <a:ext cx="3989638" cy="2822557"/>
          </a:xfrm>
          <a:prstGeom prst="rect">
            <a:avLst/>
          </a:prstGeom>
          <a:noFill/>
          <a:ln>
            <a:noFill/>
          </a:ln>
        </p:spPr>
      </p:pic>
      <p:pic>
        <p:nvPicPr>
          <p:cNvPr id="4" name="Image 3">
            <a:extLst>
              <a:ext uri="{FF2B5EF4-FFF2-40B4-BE49-F238E27FC236}">
                <a16:creationId xmlns:a16="http://schemas.microsoft.com/office/drawing/2014/main" id="{554E9328-808A-CA1D-794B-D77CF98CDAFD}"/>
              </a:ext>
            </a:extLst>
          </p:cNvPr>
          <p:cNvPicPr>
            <a:picLocks noChangeAspect="1"/>
          </p:cNvPicPr>
          <p:nvPr/>
        </p:nvPicPr>
        <p:blipFill>
          <a:blip r:embed="rId4">
            <a:lum/>
            <a:alphaModFix/>
          </a:blip>
          <a:srcRect/>
          <a:stretch>
            <a:fillRect/>
          </a:stretch>
        </p:blipFill>
        <p:spPr>
          <a:xfrm>
            <a:off x="326552" y="261602"/>
            <a:ext cx="1371515" cy="1175584"/>
          </a:xfrm>
          <a:prstGeom prst="rect">
            <a:avLst/>
          </a:prstGeom>
          <a:noFill/>
          <a:ln>
            <a:noFill/>
          </a:ln>
        </p:spPr>
      </p:pic>
      <p:sp>
        <p:nvSpPr>
          <p:cNvPr id="5" name="ZoneTexte 4">
            <a:extLst>
              <a:ext uri="{FF2B5EF4-FFF2-40B4-BE49-F238E27FC236}">
                <a16:creationId xmlns:a16="http://schemas.microsoft.com/office/drawing/2014/main" id="{082E13D7-33E5-6F62-C727-0F4DD30ECC0D}"/>
              </a:ext>
            </a:extLst>
          </p:cNvPr>
          <p:cNvSpPr txBox="1"/>
          <p:nvPr/>
        </p:nvSpPr>
        <p:spPr>
          <a:xfrm>
            <a:off x="212252" y="1542571"/>
            <a:ext cx="3991004" cy="2354491"/>
          </a:xfrm>
          <a:prstGeom prst="rect">
            <a:avLst/>
          </a:prstGeom>
          <a:noFill/>
        </p:spPr>
        <p:txBody>
          <a:bodyPr wrap="square">
            <a:spAutoFit/>
          </a:bodyPr>
          <a:lstStyle/>
          <a:p>
            <a:pPr algn="just">
              <a:lnSpc>
                <a:spcPct val="115000"/>
              </a:lnSpc>
              <a:spcAft>
                <a:spcPts val="750"/>
              </a:spcAft>
            </a:pPr>
            <a:r>
              <a:rPr lang="fr-FR" sz="900" dirty="0">
                <a:latin typeface="Arial" panose="020B0604020202020204" pitchFamily="34" charset="0"/>
                <a:ea typeface="Times New Roman" panose="02020603050405020304" pitchFamily="18" charset="0"/>
                <a:cs typeface="Arial" panose="020B0604020202020204" pitchFamily="34" charset="0"/>
              </a:rPr>
              <a:t>Nous sommes en fin d’année 1789, l’Assemblée nationale constituante débat et vote sur la mise en place des municipalités. La loi du 14 décembre 1789 en a créé 44.000 (sur le territoire des anciennes paroisses) baptisées en 1793 communes . Cette loi véritablement révolutionnaire et très en avance sur son temps instituait un conseil général (conseil municipal) et un maire élu par les citoyens en tant qu'organe exécutif de la commune. </a:t>
            </a:r>
          </a:p>
          <a:p>
            <a:pPr algn="just">
              <a:lnSpc>
                <a:spcPct val="115000"/>
              </a:lnSpc>
              <a:spcAft>
                <a:spcPts val="750"/>
              </a:spcAft>
            </a:pPr>
            <a:r>
              <a:rPr lang="fr-FR" sz="900" dirty="0">
                <a:latin typeface="Arial" panose="020B0604020202020204" pitchFamily="34" charset="0"/>
                <a:ea typeface="Times New Roman" panose="02020603050405020304" pitchFamily="18" charset="0"/>
                <a:cs typeface="Arial" panose="020B0604020202020204" pitchFamily="34" charset="0"/>
              </a:rPr>
              <a:t>Le 10 juin 1790 L'assemblée Nationale décrète que les villes, Bourgs Villages &amp; Paroisses auxquels les ci-devant seigneurs ont donné leurs noms de famille, sont autorisés à reprendre leurs noms anciens.</a:t>
            </a:r>
          </a:p>
          <a:p>
            <a:pPr algn="just">
              <a:lnSpc>
                <a:spcPct val="115000"/>
              </a:lnSpc>
              <a:spcAft>
                <a:spcPts val="750"/>
              </a:spcAft>
            </a:pPr>
            <a:r>
              <a:rPr lang="fr-FR" sz="900" dirty="0">
                <a:latin typeface="Arial" panose="020B0604020202020204" pitchFamily="34" charset="0"/>
                <a:ea typeface="Times New Roman" panose="02020603050405020304" pitchFamily="18" charset="0"/>
                <a:cs typeface="Arial" panose="020B0604020202020204" pitchFamily="34" charset="0"/>
              </a:rPr>
              <a:t>Notre commune n'avait pas de nom ancien, le nom EMERY remonte à 1170 et au cours des siècles chaque propriétaire de «la terre d'Emery» utilisait le nom de  seigneur d'Emery.</a:t>
            </a:r>
          </a:p>
        </p:txBody>
      </p:sp>
      <p:pic>
        <p:nvPicPr>
          <p:cNvPr id="6" name="Image 5">
            <a:extLst>
              <a:ext uri="{FF2B5EF4-FFF2-40B4-BE49-F238E27FC236}">
                <a16:creationId xmlns:a16="http://schemas.microsoft.com/office/drawing/2014/main" id="{DBFE1A92-2E2B-7758-1624-7CFD858D0027}"/>
              </a:ext>
            </a:extLst>
          </p:cNvPr>
          <p:cNvPicPr>
            <a:picLocks noChangeAspect="1"/>
          </p:cNvPicPr>
          <p:nvPr/>
        </p:nvPicPr>
        <p:blipFill>
          <a:blip r:embed="rId5">
            <a:lum/>
            <a:alphaModFix/>
          </a:blip>
          <a:srcRect/>
          <a:stretch>
            <a:fillRect/>
          </a:stretch>
        </p:blipFill>
        <p:spPr>
          <a:xfrm>
            <a:off x="4343381" y="2519810"/>
            <a:ext cx="4588367" cy="30509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1371468" y="1576018"/>
            <a:ext cx="5435270" cy="369332"/>
          </a:xfrm>
          <a:prstGeom prst="rect">
            <a:avLst/>
          </a:prstGeom>
          <a:noFill/>
        </p:spPr>
        <p:txBody>
          <a:bodyPr wrap="none" rtlCol="0">
            <a:spAutoFit/>
          </a:bodyPr>
          <a:lstStyle/>
          <a:p>
            <a:r>
              <a:rPr lang="fr-FR" b="1" dirty="0">
                <a:solidFill>
                  <a:srgbClr val="0070C0"/>
                </a:solidFill>
              </a:rPr>
              <a:t>        Alexandre François de La </a:t>
            </a:r>
            <a:r>
              <a:rPr lang="fr-FR" b="1" dirty="0" err="1">
                <a:solidFill>
                  <a:srgbClr val="0070C0"/>
                </a:solidFill>
              </a:rPr>
              <a:t>Rochefoucaud</a:t>
            </a:r>
            <a:r>
              <a:rPr lang="fr-FR" b="1" dirty="0">
                <a:solidFill>
                  <a:srgbClr val="0070C0"/>
                </a:solidFill>
              </a:rPr>
              <a:t> 1767-1841</a:t>
            </a:r>
          </a:p>
        </p:txBody>
      </p:sp>
      <p:sp>
        <p:nvSpPr>
          <p:cNvPr id="9" name="ZoneTexte 8">
            <a:extLst>
              <a:ext uri="{FF2B5EF4-FFF2-40B4-BE49-F238E27FC236}">
                <a16:creationId xmlns:a16="http://schemas.microsoft.com/office/drawing/2014/main" id="{16F3088A-DBD9-8F1F-B012-C4E4AA42BF59}"/>
              </a:ext>
            </a:extLst>
          </p:cNvPr>
          <p:cNvSpPr txBox="1"/>
          <p:nvPr/>
        </p:nvSpPr>
        <p:spPr>
          <a:xfrm>
            <a:off x="2974079" y="2010415"/>
            <a:ext cx="4366018" cy="300082"/>
          </a:xfrm>
          <a:prstGeom prst="rect">
            <a:avLst/>
          </a:prstGeom>
          <a:noFill/>
        </p:spPr>
        <p:txBody>
          <a:bodyPr wrap="square" rtlCol="0">
            <a:spAutoFit/>
          </a:bodyPr>
          <a:lstStyle/>
          <a:p>
            <a:pPr lvl="0" hangingPunct="0">
              <a:defRPr sz="1800" b="0" i="0" u="none" strike="noStrike" kern="0" cap="none" spc="0" baseline="0">
                <a:solidFill>
                  <a:srgbClr val="000000"/>
                </a:solidFill>
                <a:uFillTx/>
              </a:defRPr>
            </a:pPr>
            <a:r>
              <a:rPr lang="fr-FR" sz="1350" b="1" dirty="0"/>
              <a:t> Acquisition du château d’Emerainville en 1807 </a:t>
            </a:r>
            <a:endParaRPr lang="fr-FR" sz="1350" b="1" dirty="0">
              <a:solidFill>
                <a:srgbClr val="000000"/>
              </a:solidFill>
              <a:ea typeface="Microsoft YaHei" pitchFamily="2"/>
              <a:cs typeface="Arial" panose="020B0604020202020204" pitchFamily="34" charset="0"/>
            </a:endParaRPr>
          </a:p>
        </p:txBody>
      </p:sp>
      <p:sp>
        <p:nvSpPr>
          <p:cNvPr id="2" name="ZoneTexte 1">
            <a:extLst>
              <a:ext uri="{FF2B5EF4-FFF2-40B4-BE49-F238E27FC236}">
                <a16:creationId xmlns:a16="http://schemas.microsoft.com/office/drawing/2014/main" id="{F768F174-9558-816F-86C6-4E13BEF59C81}"/>
              </a:ext>
            </a:extLst>
          </p:cNvPr>
          <p:cNvSpPr txBox="1"/>
          <p:nvPr/>
        </p:nvSpPr>
        <p:spPr>
          <a:xfrm>
            <a:off x="2054638" y="2528771"/>
            <a:ext cx="7221674" cy="715581"/>
          </a:xfrm>
          <a:prstGeom prst="rect">
            <a:avLst/>
          </a:prstGeom>
          <a:noFill/>
        </p:spPr>
        <p:txBody>
          <a:bodyPr wrap="square" rtlCol="0">
            <a:spAutoFit/>
          </a:bodyPr>
          <a:lstStyle/>
          <a:p>
            <a:r>
              <a:rPr lang="fr-FR" sz="1350" dirty="0"/>
              <a:t>Député de la noblesse de Clermont-en-Beauvaisis (13/03/1789) aux États Généraux, siège au</a:t>
            </a:r>
          </a:p>
          <a:p>
            <a:r>
              <a:rPr lang="fr-FR" sz="1350" dirty="0"/>
              <a:t>centre, monarchiste constitutionnel et libéral. En réponse à la question du roi Louis XVI : «</a:t>
            </a:r>
          </a:p>
          <a:p>
            <a:r>
              <a:rPr lang="fr-FR" sz="1350" dirty="0"/>
              <a:t>C’est une révolte ?», on lui attribue la formule « </a:t>
            </a:r>
            <a:r>
              <a:rPr lang="fr-FR" sz="1350" i="1" dirty="0"/>
              <a:t>Non, Sire, c’est une Révolution </a:t>
            </a:r>
            <a:r>
              <a:rPr lang="fr-FR" sz="1350" dirty="0"/>
              <a:t>»</a:t>
            </a:r>
            <a:endParaRPr lang="fr-FR" sz="1350" b="1" dirty="0">
              <a:solidFill>
                <a:srgbClr val="000000"/>
              </a:solidFill>
              <a:ea typeface="Microsoft YaHei" pitchFamily="2"/>
              <a:cs typeface="Arial" panose="020B0604020202020204" pitchFamily="34" charset="0"/>
            </a:endParaRPr>
          </a:p>
        </p:txBody>
      </p:sp>
      <p:sp>
        <p:nvSpPr>
          <p:cNvPr id="7" name="ZoneTexte 6">
            <a:extLst>
              <a:ext uri="{FF2B5EF4-FFF2-40B4-BE49-F238E27FC236}">
                <a16:creationId xmlns:a16="http://schemas.microsoft.com/office/drawing/2014/main" id="{DE2D1FF0-D9DE-052D-3AE7-C62681F1D7A1}"/>
              </a:ext>
            </a:extLst>
          </p:cNvPr>
          <p:cNvSpPr txBox="1"/>
          <p:nvPr/>
        </p:nvSpPr>
        <p:spPr>
          <a:xfrm>
            <a:off x="2054638" y="3327355"/>
            <a:ext cx="4573131" cy="300082"/>
          </a:xfrm>
          <a:prstGeom prst="rect">
            <a:avLst/>
          </a:prstGeom>
          <a:noFill/>
        </p:spPr>
        <p:txBody>
          <a:bodyPr wrap="square">
            <a:spAutoFit/>
          </a:bodyPr>
          <a:lstStyle/>
          <a:p>
            <a:r>
              <a:rPr lang="fr-FR" sz="1350" b="1" dirty="0">
                <a:latin typeface="ComicSansMS-Bold"/>
              </a:rPr>
              <a:t>1</a:t>
            </a:r>
            <a:r>
              <a:rPr lang="fr-FR" sz="1350" b="1" baseline="30000" dirty="0">
                <a:latin typeface="ComicSansMS-Bold"/>
              </a:rPr>
              <a:t>er</a:t>
            </a:r>
            <a:r>
              <a:rPr lang="fr-FR" sz="1350" b="1" dirty="0">
                <a:latin typeface="ComicSansMS-Bold"/>
              </a:rPr>
              <a:t> préfet de Seine-et-Marne (03/03/1800 - 02/12/1800)</a:t>
            </a:r>
            <a:endParaRPr lang="fr-FR" sz="1350" dirty="0"/>
          </a:p>
        </p:txBody>
      </p:sp>
      <p:sp>
        <p:nvSpPr>
          <p:cNvPr id="13" name="ZoneTexte 12">
            <a:extLst>
              <a:ext uri="{FF2B5EF4-FFF2-40B4-BE49-F238E27FC236}">
                <a16:creationId xmlns:a16="http://schemas.microsoft.com/office/drawing/2014/main" id="{1B79226F-C3C6-335E-FBCA-EF82D5D5FC53}"/>
              </a:ext>
            </a:extLst>
          </p:cNvPr>
          <p:cNvSpPr txBox="1"/>
          <p:nvPr/>
        </p:nvSpPr>
        <p:spPr>
          <a:xfrm>
            <a:off x="2054638" y="3808874"/>
            <a:ext cx="6579606" cy="715581"/>
          </a:xfrm>
          <a:prstGeom prst="rect">
            <a:avLst/>
          </a:prstGeom>
          <a:noFill/>
        </p:spPr>
        <p:txBody>
          <a:bodyPr wrap="square">
            <a:spAutoFit/>
          </a:bodyPr>
          <a:lstStyle/>
          <a:p>
            <a:pPr algn="l"/>
            <a:r>
              <a:rPr lang="fr-FR" sz="1350" b="1" dirty="0">
                <a:solidFill>
                  <a:srgbClr val="810000"/>
                </a:solidFill>
                <a:latin typeface="ComicSansMS-Bold"/>
              </a:rPr>
              <a:t>Maire (1814-1819) d'Emerainville </a:t>
            </a:r>
            <a:r>
              <a:rPr lang="fr-FR" sz="1350" dirty="0">
                <a:solidFill>
                  <a:srgbClr val="000000"/>
                </a:solidFill>
                <a:latin typeface="ComicSansMS"/>
              </a:rPr>
              <a:t>; député (Oise) (1822-1824, 1828- 1831) royaliste constitutionnel ; duc d’Estissac ; Légion d'Honneur (commandant 1804) ; inhumé au Père Lachaise, 14° division, 2° ligne, N 26.</a:t>
            </a:r>
          </a:p>
        </p:txBody>
      </p:sp>
      <p:pic>
        <p:nvPicPr>
          <p:cNvPr id="16" name="Image 15">
            <a:extLst>
              <a:ext uri="{FF2B5EF4-FFF2-40B4-BE49-F238E27FC236}">
                <a16:creationId xmlns:a16="http://schemas.microsoft.com/office/drawing/2014/main" id="{838DC110-382D-FD17-03F0-BD567C618711}"/>
              </a:ext>
            </a:extLst>
          </p:cNvPr>
          <p:cNvPicPr>
            <a:picLocks noChangeAspect="1"/>
          </p:cNvPicPr>
          <p:nvPr/>
        </p:nvPicPr>
        <p:blipFill>
          <a:blip r:embed="rId3"/>
          <a:stretch>
            <a:fillRect/>
          </a:stretch>
        </p:blipFill>
        <p:spPr>
          <a:xfrm>
            <a:off x="168323" y="2426814"/>
            <a:ext cx="1886315" cy="2351067"/>
          </a:xfrm>
          <a:prstGeom prst="rect">
            <a:avLst/>
          </a:prstGeom>
        </p:spPr>
      </p:pic>
    </p:spTree>
    <p:extLst>
      <p:ext uri="{BB962C8B-B14F-4D97-AF65-F5344CB8AC3E}">
        <p14:creationId xmlns:p14="http://schemas.microsoft.com/office/powerpoint/2010/main" val="993375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5B04-0AAA-64E1-9F55-CD37BF57CE05}"/>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F66E0F4B-EDC1-BC92-0F75-C7A8B0CEDF98}"/>
              </a:ext>
            </a:extLst>
          </p:cNvPr>
          <p:cNvSpPr txBox="1"/>
          <p:nvPr/>
        </p:nvSpPr>
        <p:spPr>
          <a:xfrm>
            <a:off x="2485089" y="97972"/>
            <a:ext cx="3638993" cy="620336"/>
          </a:xfrm>
          <a:prstGeom prst="rect">
            <a:avLst/>
          </a:prstGeom>
        </p:spPr>
        <p:txBody>
          <a:bodyPr vert="horz" lIns="68580" tIns="34290" rIns="68580" bIns="34290" rtlCol="0" anchor="b">
            <a:normAutofit lnSpcReduction="10000"/>
          </a:bodyPr>
          <a:lstStyle/>
          <a:p>
            <a:pPr>
              <a:lnSpc>
                <a:spcPct val="90000"/>
              </a:lnSpc>
              <a:spcBef>
                <a:spcPct val="0"/>
              </a:spcBef>
              <a:spcAft>
                <a:spcPts val="450"/>
              </a:spcAft>
            </a:pPr>
            <a:r>
              <a:rPr lang="en-US" sz="4050" b="1" dirty="0">
                <a:latin typeface="+mj-lt"/>
                <a:ea typeface="+mj-ea"/>
                <a:cs typeface="+mj-cs"/>
              </a:rPr>
              <a:t>        La </a:t>
            </a:r>
            <a:r>
              <a:rPr lang="en-US" sz="4050" b="1" dirty="0" err="1">
                <a:latin typeface="+mj-lt"/>
                <a:ea typeface="+mj-ea"/>
                <a:cs typeface="+mj-cs"/>
              </a:rPr>
              <a:t>Mairie</a:t>
            </a:r>
            <a:endParaRPr lang="en-US" sz="4050" b="1" dirty="0">
              <a:latin typeface="+mj-lt"/>
              <a:ea typeface="+mj-ea"/>
              <a:cs typeface="+mj-cs"/>
            </a:endParaRPr>
          </a:p>
        </p:txBody>
      </p:sp>
      <p:sp>
        <p:nvSpPr>
          <p:cNvPr id="14" name="Rectangle 6">
            <a:extLst>
              <a:ext uri="{FF2B5EF4-FFF2-40B4-BE49-F238E27FC236}">
                <a16:creationId xmlns:a16="http://schemas.microsoft.com/office/drawing/2014/main" id="{6E410DF5-CE99-804F-E4AE-BB5E544C6094}"/>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pic>
        <p:nvPicPr>
          <p:cNvPr id="2" name="Image 1" descr="Une image contenant texte, diagramme, carte, Plan&#10;&#10;Description générée automatiquement">
            <a:extLst>
              <a:ext uri="{FF2B5EF4-FFF2-40B4-BE49-F238E27FC236}">
                <a16:creationId xmlns:a16="http://schemas.microsoft.com/office/drawing/2014/main" id="{F5BCE3BB-E199-B7D1-C716-95931330A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332" y="603395"/>
            <a:ext cx="1699478" cy="1594393"/>
          </a:xfrm>
          <a:prstGeom prst="rect">
            <a:avLst/>
          </a:prstGeom>
        </p:spPr>
      </p:pic>
      <p:pic>
        <p:nvPicPr>
          <p:cNvPr id="5" name="Image 4" descr="Une image contenant plein air, arbre, ciel, Poubelle&#10;&#10;Description générée automatiquement">
            <a:extLst>
              <a:ext uri="{FF2B5EF4-FFF2-40B4-BE49-F238E27FC236}">
                <a16:creationId xmlns:a16="http://schemas.microsoft.com/office/drawing/2014/main" id="{45BE9B5B-AF87-89D3-AC56-33CBED3484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4008" y="521493"/>
            <a:ext cx="2636188" cy="1758199"/>
          </a:xfrm>
          <a:prstGeom prst="rect">
            <a:avLst/>
          </a:prstGeom>
        </p:spPr>
      </p:pic>
      <p:pic>
        <p:nvPicPr>
          <p:cNvPr id="3" name="mairie">
            <a:hlinkClick r:id="" action="ppaction://media"/>
            <a:extLst>
              <a:ext uri="{FF2B5EF4-FFF2-40B4-BE49-F238E27FC236}">
                <a16:creationId xmlns:a16="http://schemas.microsoft.com/office/drawing/2014/main" id="{EB80DA3C-74CB-111E-0CE1-42787AEA99F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17175" y="2390342"/>
            <a:ext cx="7709649" cy="4336677"/>
          </a:xfrm>
          <a:prstGeom prst="rect">
            <a:avLst/>
          </a:prstGeom>
        </p:spPr>
      </p:pic>
      <p:pic>
        <p:nvPicPr>
          <p:cNvPr id="4" name="Image 3">
            <a:extLst>
              <a:ext uri="{FF2B5EF4-FFF2-40B4-BE49-F238E27FC236}">
                <a16:creationId xmlns:a16="http://schemas.microsoft.com/office/drawing/2014/main" id="{6222B91F-94BE-2739-008A-0828AB831163}"/>
              </a:ext>
            </a:extLst>
          </p:cNvPr>
          <p:cNvPicPr>
            <a:picLocks noChangeAspect="1"/>
          </p:cNvPicPr>
          <p:nvPr/>
        </p:nvPicPr>
        <p:blipFill>
          <a:blip r:embed="rId7">
            <a:lum/>
            <a:alphaModFix/>
          </a:blip>
          <a:srcRect/>
          <a:stretch>
            <a:fillRect/>
          </a:stretch>
        </p:blipFill>
        <p:spPr>
          <a:xfrm>
            <a:off x="130621" y="130981"/>
            <a:ext cx="1371515" cy="1175584"/>
          </a:xfrm>
          <a:prstGeom prst="rect">
            <a:avLst/>
          </a:prstGeom>
          <a:noFill/>
          <a:ln>
            <a:noFill/>
          </a:ln>
        </p:spPr>
      </p:pic>
    </p:spTree>
    <p:extLst>
      <p:ext uri="{BB962C8B-B14F-4D97-AF65-F5344CB8AC3E}">
        <p14:creationId xmlns:p14="http://schemas.microsoft.com/office/powerpoint/2010/main" val="40967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D566B-C396-BFB9-61B0-3A9AE0AF970E}"/>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18950CCD-CCDF-08F3-7120-D3419607A4E5}"/>
              </a:ext>
            </a:extLst>
          </p:cNvPr>
          <p:cNvSpPr txBox="1"/>
          <p:nvPr/>
        </p:nvSpPr>
        <p:spPr>
          <a:xfrm>
            <a:off x="314647" y="-99484"/>
            <a:ext cx="7482245" cy="747187"/>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Le local </a:t>
            </a:r>
            <a:r>
              <a:rPr lang="en-US" sz="4050" b="1" dirty="0" err="1">
                <a:latin typeface="+mj-lt"/>
                <a:ea typeface="+mj-ea"/>
                <a:cs typeface="+mj-cs"/>
              </a:rPr>
              <a:t>photographique</a:t>
            </a:r>
            <a:endParaRPr lang="en-US" sz="4050" b="1" dirty="0">
              <a:latin typeface="+mj-lt"/>
              <a:ea typeface="+mj-ea"/>
              <a:cs typeface="+mj-cs"/>
            </a:endParaRPr>
          </a:p>
        </p:txBody>
      </p:sp>
      <p:sp>
        <p:nvSpPr>
          <p:cNvPr id="14" name="Rectangle 6">
            <a:extLst>
              <a:ext uri="{FF2B5EF4-FFF2-40B4-BE49-F238E27FC236}">
                <a16:creationId xmlns:a16="http://schemas.microsoft.com/office/drawing/2014/main" id="{73E5C8E3-CA4D-87E0-ADBB-BF6AF16C17EA}"/>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pic>
        <p:nvPicPr>
          <p:cNvPr id="2" name="Image 1" descr="Une image contenant herbe, plein air, arbre, ciel&#10;&#10;Description générée automatiquement">
            <a:extLst>
              <a:ext uri="{FF2B5EF4-FFF2-40B4-BE49-F238E27FC236}">
                <a16:creationId xmlns:a16="http://schemas.microsoft.com/office/drawing/2014/main" id="{265F2E1D-2BC7-633F-C55D-01D437DD9E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5624" y="164523"/>
            <a:ext cx="2547755" cy="1699201"/>
          </a:xfrm>
          <a:prstGeom prst="rect">
            <a:avLst/>
          </a:prstGeom>
        </p:spPr>
      </p:pic>
      <p:sp>
        <p:nvSpPr>
          <p:cNvPr id="5" name="ZoneTexte 4">
            <a:extLst>
              <a:ext uri="{FF2B5EF4-FFF2-40B4-BE49-F238E27FC236}">
                <a16:creationId xmlns:a16="http://schemas.microsoft.com/office/drawing/2014/main" id="{65855E33-6281-D5C2-4407-A4D33A955DD8}"/>
              </a:ext>
            </a:extLst>
          </p:cNvPr>
          <p:cNvSpPr txBox="1"/>
          <p:nvPr/>
        </p:nvSpPr>
        <p:spPr>
          <a:xfrm>
            <a:off x="1747157" y="718773"/>
            <a:ext cx="4531179" cy="923330"/>
          </a:xfrm>
          <a:prstGeom prst="rect">
            <a:avLst/>
          </a:prstGeom>
          <a:noFill/>
        </p:spPr>
        <p:txBody>
          <a:bodyPr wrap="square">
            <a:spAutoFit/>
          </a:bodyPr>
          <a:lstStyle/>
          <a:p>
            <a:r>
              <a:rPr lang="fr-FR" sz="900" dirty="0">
                <a:latin typeface="Arial" panose="020B0604020202020204" pitchFamily="34" charset="0"/>
                <a:ea typeface="Times New Roman" panose="02020603050405020304" pitchFamily="18" charset="0"/>
              </a:rPr>
              <a:t>Ce bâtiment de style Louis XIII aurait été construit aux alentours de 1870 par Madame de </a:t>
            </a:r>
            <a:r>
              <a:rPr lang="fr-FR" sz="900" dirty="0" err="1">
                <a:latin typeface="Arial" panose="020B0604020202020204" pitchFamily="34" charset="0"/>
                <a:ea typeface="Times New Roman" panose="02020603050405020304" pitchFamily="18" charset="0"/>
              </a:rPr>
              <a:t>Fréquant</a:t>
            </a:r>
            <a:r>
              <a:rPr lang="fr-FR" sz="900" dirty="0">
                <a:latin typeface="Arial" panose="020B0604020202020204" pitchFamily="34" charset="0"/>
                <a:ea typeface="Times New Roman" panose="02020603050405020304" pitchFamily="18" charset="0"/>
              </a:rPr>
              <a:t>, propriétaire du domaine de l'époque. La décision de sa réalisation aurait été prise à la période de l'avènement de la photographie. Il aurait notamment été utilisé comme laboratoire de développement des clichés réalisés. Ce domaine a été acquis par la Commune en 2000 ; il est affecté aux activités du centre culturel et sportif Saint Exupéry</a:t>
            </a:r>
            <a:endParaRPr lang="fr-FR" sz="900" dirty="0"/>
          </a:p>
        </p:txBody>
      </p:sp>
      <p:pic>
        <p:nvPicPr>
          <p:cNvPr id="8" name="projet local photographique">
            <a:hlinkClick r:id="" action="ppaction://media"/>
            <a:extLst>
              <a:ext uri="{FF2B5EF4-FFF2-40B4-BE49-F238E27FC236}">
                <a16:creationId xmlns:a16="http://schemas.microsoft.com/office/drawing/2014/main" id="{6CA50F2E-6055-5DE2-30B8-A24E3A8A30B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5459" y="2127731"/>
            <a:ext cx="8069943" cy="4539343"/>
          </a:xfrm>
          <a:prstGeom prst="rect">
            <a:avLst/>
          </a:prstGeom>
        </p:spPr>
      </p:pic>
      <p:pic>
        <p:nvPicPr>
          <p:cNvPr id="3" name="Image 2">
            <a:extLst>
              <a:ext uri="{FF2B5EF4-FFF2-40B4-BE49-F238E27FC236}">
                <a16:creationId xmlns:a16="http://schemas.microsoft.com/office/drawing/2014/main" id="{A8A88B16-0801-41E1-37F5-953FC0C5F35F}"/>
              </a:ext>
            </a:extLst>
          </p:cNvPr>
          <p:cNvPicPr>
            <a:picLocks noChangeAspect="1"/>
          </p:cNvPicPr>
          <p:nvPr/>
        </p:nvPicPr>
        <p:blipFill>
          <a:blip r:embed="rId6">
            <a:lum/>
            <a:alphaModFix/>
          </a:blip>
          <a:srcRect/>
          <a:stretch>
            <a:fillRect/>
          </a:stretch>
        </p:blipFill>
        <p:spPr>
          <a:xfrm>
            <a:off x="130621" y="506538"/>
            <a:ext cx="1371515" cy="1175584"/>
          </a:xfrm>
          <a:prstGeom prst="rect">
            <a:avLst/>
          </a:prstGeom>
          <a:noFill/>
          <a:ln>
            <a:noFill/>
          </a:ln>
        </p:spPr>
      </p:pic>
    </p:spTree>
    <p:extLst>
      <p:ext uri="{BB962C8B-B14F-4D97-AF65-F5344CB8AC3E}">
        <p14:creationId xmlns:p14="http://schemas.microsoft.com/office/powerpoint/2010/main" val="76590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4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907A1-5653-6D74-AA3F-EE3170858277}"/>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AB5FD17B-7F0D-B6C2-B426-EBA3CAA4A1F1}"/>
              </a:ext>
            </a:extLst>
          </p:cNvPr>
          <p:cNvSpPr txBox="1"/>
          <p:nvPr/>
        </p:nvSpPr>
        <p:spPr>
          <a:xfrm>
            <a:off x="1408814" y="220436"/>
            <a:ext cx="6641172" cy="760821"/>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a:t>
            </a:r>
            <a:r>
              <a:rPr lang="en-US" sz="4050" b="1" dirty="0" err="1">
                <a:latin typeface="+mj-lt"/>
                <a:ea typeface="+mj-ea"/>
                <a:cs typeface="+mj-cs"/>
              </a:rPr>
              <a:t>L’Eglise</a:t>
            </a:r>
            <a:r>
              <a:rPr lang="en-US" sz="4050" b="1" dirty="0">
                <a:latin typeface="+mj-lt"/>
                <a:ea typeface="+mj-ea"/>
                <a:cs typeface="+mj-cs"/>
              </a:rPr>
              <a:t> Saint Eloi</a:t>
            </a:r>
          </a:p>
        </p:txBody>
      </p:sp>
      <p:sp>
        <p:nvSpPr>
          <p:cNvPr id="11" name="ZoneTexte 10">
            <a:extLst>
              <a:ext uri="{FF2B5EF4-FFF2-40B4-BE49-F238E27FC236}">
                <a16:creationId xmlns:a16="http://schemas.microsoft.com/office/drawing/2014/main" id="{0BDEB0A8-43CA-77CC-1F4F-4CFAFF3CC55E}"/>
              </a:ext>
            </a:extLst>
          </p:cNvPr>
          <p:cNvSpPr txBox="1"/>
          <p:nvPr/>
        </p:nvSpPr>
        <p:spPr>
          <a:xfrm>
            <a:off x="2130490" y="1058103"/>
            <a:ext cx="4432218" cy="900246"/>
          </a:xfrm>
          <a:prstGeom prst="rect">
            <a:avLst/>
          </a:prstGeom>
          <a:noFill/>
        </p:spPr>
        <p:txBody>
          <a:bodyPr wrap="square" rtlCol="0">
            <a:spAutoFit/>
          </a:bodyPr>
          <a:lstStyle/>
          <a:p>
            <a:pPr algn="just" eaLnBrk="0" hangingPunct="0">
              <a:spcBef>
                <a:spcPts val="11"/>
              </a:spcBef>
            </a:pPr>
            <a:r>
              <a:rPr lang="fr-FR" sz="1050" dirty="0">
                <a:latin typeface="Arial" panose="020B0604020202020204" pitchFamily="34" charset="0"/>
                <a:ea typeface="Times New Roman" panose="02020603050405020304" pitchFamily="18" charset="0"/>
              </a:rPr>
              <a:t>Eglise dédiée à</a:t>
            </a:r>
            <a:r>
              <a:rPr lang="fr-FR" sz="1050" spc="-8"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Saint Eloi,</a:t>
            </a:r>
            <a:r>
              <a:rPr lang="fr-FR" sz="1050" spc="-8"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consacrée le</a:t>
            </a:r>
            <a:r>
              <a:rPr lang="fr-FR" sz="1050" spc="-53"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9</a:t>
            </a:r>
            <a:r>
              <a:rPr lang="fr-FR" sz="1050" spc="-49"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juillet 1896 par</a:t>
            </a:r>
            <a:r>
              <a:rPr lang="fr-FR" sz="1050" spc="-30"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Emmanuel De</a:t>
            </a:r>
            <a:r>
              <a:rPr lang="fr-FR" sz="1050" spc="-23"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BRIEY, évêque de</a:t>
            </a:r>
            <a:r>
              <a:rPr lang="fr-FR" sz="1050" spc="-23"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Meaux. Elle fut bâtie en remplacement</a:t>
            </a:r>
            <a:r>
              <a:rPr lang="fr-FR" sz="1050" spc="131"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de l'ancienne église détruite</a:t>
            </a:r>
            <a:r>
              <a:rPr lang="fr-FR" sz="1050" spc="75" dirty="0">
                <a:latin typeface="Arial" panose="020B0604020202020204" pitchFamily="34" charset="0"/>
                <a:ea typeface="Times New Roman" panose="02020603050405020304" pitchFamily="18" charset="0"/>
              </a:rPr>
              <a:t> </a:t>
            </a:r>
            <a:r>
              <a:rPr lang="fr-FR" sz="1050" dirty="0">
                <a:latin typeface="Arial" panose="020B0604020202020204" pitchFamily="34" charset="0"/>
                <a:ea typeface="Times New Roman" panose="02020603050405020304" pitchFamily="18" charset="0"/>
              </a:rPr>
              <a:t>en 1874, grâce à des fonds privés et à l'initiative du Maire de l'époque Monsieur Henry BOURDON.</a:t>
            </a:r>
          </a:p>
          <a:p>
            <a:pPr algn="just" eaLnBrk="0" hangingPunct="0">
              <a:spcBef>
                <a:spcPts val="11"/>
              </a:spcBef>
            </a:pPr>
            <a:endParaRPr lang="fr-FR" sz="1050" dirty="0">
              <a:latin typeface="Arial" panose="020B0604020202020204" pitchFamily="34" charset="0"/>
              <a:ea typeface="Times New Roman" panose="02020603050405020304" pitchFamily="18" charset="0"/>
            </a:endParaRPr>
          </a:p>
        </p:txBody>
      </p:sp>
      <p:pic>
        <p:nvPicPr>
          <p:cNvPr id="2" name="eglise saint eloi">
            <a:hlinkClick r:id="" action="ppaction://media"/>
            <a:extLst>
              <a:ext uri="{FF2B5EF4-FFF2-40B4-BE49-F238E27FC236}">
                <a16:creationId xmlns:a16="http://schemas.microsoft.com/office/drawing/2014/main" id="{5CA82F79-7DA3-19BA-2A5F-BB44489E64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7371" y="1836965"/>
            <a:ext cx="8389257" cy="4718957"/>
          </a:xfrm>
          <a:prstGeom prst="rect">
            <a:avLst/>
          </a:prstGeom>
        </p:spPr>
      </p:pic>
      <p:pic>
        <p:nvPicPr>
          <p:cNvPr id="3" name="Image 2">
            <a:extLst>
              <a:ext uri="{FF2B5EF4-FFF2-40B4-BE49-F238E27FC236}">
                <a16:creationId xmlns:a16="http://schemas.microsoft.com/office/drawing/2014/main" id="{265DE34E-E4A6-6443-3F65-D0AF6122CAD4}"/>
              </a:ext>
            </a:extLst>
          </p:cNvPr>
          <p:cNvPicPr>
            <a:picLocks noChangeAspect="1"/>
          </p:cNvPicPr>
          <p:nvPr/>
        </p:nvPicPr>
        <p:blipFill>
          <a:blip r:embed="rId5">
            <a:lum/>
            <a:alphaModFix/>
          </a:blip>
          <a:srcRect/>
          <a:stretch>
            <a:fillRect/>
          </a:stretch>
        </p:blipFill>
        <p:spPr>
          <a:xfrm>
            <a:off x="130621" y="130981"/>
            <a:ext cx="1371515" cy="1175584"/>
          </a:xfrm>
          <a:prstGeom prst="rect">
            <a:avLst/>
          </a:prstGeom>
          <a:noFill/>
          <a:ln>
            <a:noFill/>
          </a:ln>
        </p:spPr>
      </p:pic>
    </p:spTree>
    <p:extLst>
      <p:ext uri="{BB962C8B-B14F-4D97-AF65-F5344CB8AC3E}">
        <p14:creationId xmlns:p14="http://schemas.microsoft.com/office/powerpoint/2010/main" val="707989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9A363-B747-967D-939C-E949FA1EDDF6}"/>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230BB4AA-AE91-5B38-8E03-5682F087F511}"/>
              </a:ext>
            </a:extLst>
          </p:cNvPr>
          <p:cNvPicPr>
            <a:picLocks noChangeAspect="1"/>
          </p:cNvPicPr>
          <p:nvPr/>
        </p:nvPicPr>
        <p:blipFill>
          <a:blip r:embed="rId4">
            <a:lum/>
            <a:alphaModFix/>
          </a:blip>
          <a:srcRect/>
          <a:stretch>
            <a:fillRect/>
          </a:stretch>
        </p:blipFill>
        <p:spPr>
          <a:xfrm>
            <a:off x="130621" y="130981"/>
            <a:ext cx="1371515" cy="1175584"/>
          </a:xfrm>
          <a:prstGeom prst="rect">
            <a:avLst/>
          </a:prstGeom>
          <a:noFill/>
          <a:ln>
            <a:noFill/>
          </a:ln>
        </p:spPr>
      </p:pic>
      <p:sp>
        <p:nvSpPr>
          <p:cNvPr id="10" name="ZoneTexte 9">
            <a:extLst>
              <a:ext uri="{FF2B5EF4-FFF2-40B4-BE49-F238E27FC236}">
                <a16:creationId xmlns:a16="http://schemas.microsoft.com/office/drawing/2014/main" id="{E365FF03-CA1E-CAD8-64FD-35D40F91B031}"/>
              </a:ext>
            </a:extLst>
          </p:cNvPr>
          <p:cNvSpPr txBox="1"/>
          <p:nvPr/>
        </p:nvSpPr>
        <p:spPr>
          <a:xfrm>
            <a:off x="1384968" y="87553"/>
            <a:ext cx="5633357" cy="641088"/>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La maison Delaunay</a:t>
            </a:r>
          </a:p>
        </p:txBody>
      </p:sp>
      <p:pic>
        <p:nvPicPr>
          <p:cNvPr id="7" name="Image 6" descr="Une image contenant carte, texte&#10;&#10;Description générée automatiquement">
            <a:extLst>
              <a:ext uri="{FF2B5EF4-FFF2-40B4-BE49-F238E27FC236}">
                <a16:creationId xmlns:a16="http://schemas.microsoft.com/office/drawing/2014/main" id="{25D93EC7-7081-AB21-E23D-35D4BFBF4437}"/>
              </a:ext>
            </a:extLst>
          </p:cNvPr>
          <p:cNvPicPr>
            <a:picLocks noChangeAspect="1"/>
          </p:cNvPicPr>
          <p:nvPr/>
        </p:nvPicPr>
        <p:blipFill>
          <a:blip r:embed="rId5">
            <a:extLst>
              <a:ext uri="{28A0092B-C50C-407E-A947-70E740481C1C}">
                <a14:useLocalDpi xmlns:a14="http://schemas.microsoft.com/office/drawing/2010/main" val="0"/>
              </a:ext>
            </a:extLst>
          </a:blip>
          <a:srcRect l="21251" r="7499" b="4"/>
          <a:stretch/>
        </p:blipFill>
        <p:spPr>
          <a:xfrm>
            <a:off x="216476" y="908391"/>
            <a:ext cx="1785388" cy="1566054"/>
          </a:xfrm>
          <a:custGeom>
            <a:avLst/>
            <a:gdLst/>
            <a:ahLst/>
            <a:cxnLst/>
            <a:rect l="l" t="t" r="r" b="b"/>
            <a:pathLst>
              <a:path w="2873113" h="2520153">
                <a:moveTo>
                  <a:pt x="0" y="0"/>
                </a:moveTo>
                <a:lnTo>
                  <a:pt x="2863050" y="0"/>
                </a:lnTo>
                <a:lnTo>
                  <a:pt x="2860357" y="23417"/>
                </a:lnTo>
                <a:cubicBezTo>
                  <a:pt x="2854714" y="58297"/>
                  <a:pt x="2848787" y="93209"/>
                  <a:pt x="2846577" y="128562"/>
                </a:cubicBezTo>
                <a:cubicBezTo>
                  <a:pt x="2835325" y="313204"/>
                  <a:pt x="2844701" y="497594"/>
                  <a:pt x="2857292" y="681606"/>
                </a:cubicBezTo>
                <a:cubicBezTo>
                  <a:pt x="2874974" y="930009"/>
                  <a:pt x="2873501" y="1179283"/>
                  <a:pt x="2852872" y="1427485"/>
                </a:cubicBezTo>
                <a:cubicBezTo>
                  <a:pt x="2831655" y="1647555"/>
                  <a:pt x="2835660" y="1869138"/>
                  <a:pt x="2864794" y="2088415"/>
                </a:cubicBezTo>
                <a:cubicBezTo>
                  <a:pt x="2882609" y="2212685"/>
                  <a:pt x="2866535" y="2338091"/>
                  <a:pt x="2864794" y="2462992"/>
                </a:cubicBezTo>
                <a:lnTo>
                  <a:pt x="2863832" y="2503401"/>
                </a:lnTo>
                <a:lnTo>
                  <a:pt x="2759379" y="2506812"/>
                </a:lnTo>
                <a:cubicBezTo>
                  <a:pt x="2718815" y="2505399"/>
                  <a:pt x="2678327" y="2501250"/>
                  <a:pt x="2638141" y="2494371"/>
                </a:cubicBezTo>
                <a:cubicBezTo>
                  <a:pt x="2542898" y="2477013"/>
                  <a:pt x="2447655" y="2484775"/>
                  <a:pt x="2352412" y="2491125"/>
                </a:cubicBezTo>
                <a:cubicBezTo>
                  <a:pt x="2090938" y="2508483"/>
                  <a:pt x="1829464" y="2529652"/>
                  <a:pt x="1567101" y="2515539"/>
                </a:cubicBezTo>
                <a:cubicBezTo>
                  <a:pt x="1511098" y="2512576"/>
                  <a:pt x="1456492" y="2499593"/>
                  <a:pt x="1400871" y="2494229"/>
                </a:cubicBezTo>
                <a:cubicBezTo>
                  <a:pt x="1239211" y="2478564"/>
                  <a:pt x="1078187" y="2496912"/>
                  <a:pt x="916909" y="2504391"/>
                </a:cubicBezTo>
                <a:cubicBezTo>
                  <a:pt x="738423" y="2515144"/>
                  <a:pt x="559493" y="2512971"/>
                  <a:pt x="381262" y="2497899"/>
                </a:cubicBezTo>
                <a:cubicBezTo>
                  <a:pt x="284495" y="2488444"/>
                  <a:pt x="187601" y="2485233"/>
                  <a:pt x="90675" y="2486397"/>
                </a:cubicBezTo>
                <a:lnTo>
                  <a:pt x="0" y="2490996"/>
                </a:lnTo>
                <a:close/>
              </a:path>
            </a:pathLst>
          </a:custGeom>
        </p:spPr>
      </p:pic>
      <p:pic>
        <p:nvPicPr>
          <p:cNvPr id="9" name="Image 8" descr="Une image contenant diagramme, Plan, schématique, texte&#10;&#10;Description générée automatiquement">
            <a:extLst>
              <a:ext uri="{FF2B5EF4-FFF2-40B4-BE49-F238E27FC236}">
                <a16:creationId xmlns:a16="http://schemas.microsoft.com/office/drawing/2014/main" id="{D0D5DF05-5899-6871-B9BD-55AD7B88E862}"/>
              </a:ext>
            </a:extLst>
          </p:cNvPr>
          <p:cNvPicPr>
            <a:picLocks noChangeAspect="1"/>
          </p:cNvPicPr>
          <p:nvPr/>
        </p:nvPicPr>
        <p:blipFill>
          <a:blip r:embed="rId6">
            <a:extLst>
              <a:ext uri="{28A0092B-C50C-407E-A947-70E740481C1C}">
                <a14:useLocalDpi xmlns:a14="http://schemas.microsoft.com/office/drawing/2010/main" val="0"/>
              </a:ext>
            </a:extLst>
          </a:blip>
          <a:srcRect r="1" b="7758"/>
          <a:stretch/>
        </p:blipFill>
        <p:spPr>
          <a:xfrm>
            <a:off x="2108775" y="908391"/>
            <a:ext cx="1695781" cy="1505574"/>
          </a:xfrm>
          <a:custGeom>
            <a:avLst/>
            <a:gdLst/>
            <a:ahLst/>
            <a:cxnLst/>
            <a:rect l="l" t="t" r="r" b="b"/>
            <a:pathLst>
              <a:path w="2843573" h="2524634">
                <a:moveTo>
                  <a:pt x="26682" y="0"/>
                </a:moveTo>
                <a:lnTo>
                  <a:pt x="2822452" y="0"/>
                </a:lnTo>
                <a:lnTo>
                  <a:pt x="2820993" y="10824"/>
                </a:lnTo>
                <a:cubicBezTo>
                  <a:pt x="2808235" y="122326"/>
                  <a:pt x="2818697" y="233190"/>
                  <a:pt x="2829285" y="343799"/>
                </a:cubicBezTo>
                <a:cubicBezTo>
                  <a:pt x="2840997" y="479092"/>
                  <a:pt x="2837348" y="615270"/>
                  <a:pt x="2818441" y="749749"/>
                </a:cubicBezTo>
                <a:cubicBezTo>
                  <a:pt x="2807788" y="840800"/>
                  <a:pt x="2808044" y="932796"/>
                  <a:pt x="2819207" y="1023783"/>
                </a:cubicBezTo>
                <a:cubicBezTo>
                  <a:pt x="2837578" y="1193205"/>
                  <a:pt x="2863349" y="1363775"/>
                  <a:pt x="2819207" y="1534090"/>
                </a:cubicBezTo>
                <a:cubicBezTo>
                  <a:pt x="2800453" y="1606554"/>
                  <a:pt x="2806449" y="1682589"/>
                  <a:pt x="2816911" y="1756456"/>
                </a:cubicBezTo>
                <a:cubicBezTo>
                  <a:pt x="2833853" y="1883025"/>
                  <a:pt x="2834796" y="2011227"/>
                  <a:pt x="2819717" y="2138038"/>
                </a:cubicBezTo>
                <a:cubicBezTo>
                  <a:pt x="2811335" y="2205118"/>
                  <a:pt x="2811679" y="2273002"/>
                  <a:pt x="2820738" y="2339992"/>
                </a:cubicBezTo>
                <a:cubicBezTo>
                  <a:pt x="2827117" y="2381582"/>
                  <a:pt x="2826415" y="2423364"/>
                  <a:pt x="2825315" y="2465177"/>
                </a:cubicBezTo>
                <a:lnTo>
                  <a:pt x="2825058" y="2479654"/>
                </a:lnTo>
                <a:lnTo>
                  <a:pt x="2679762" y="2483128"/>
                </a:lnTo>
                <a:cubicBezTo>
                  <a:pt x="2618897" y="2485860"/>
                  <a:pt x="2558084" y="2490067"/>
                  <a:pt x="2497351" y="2496347"/>
                </a:cubicBezTo>
                <a:cubicBezTo>
                  <a:pt x="2332771" y="2513422"/>
                  <a:pt x="2168953" y="2506649"/>
                  <a:pt x="2004501" y="2503544"/>
                </a:cubicBezTo>
                <a:cubicBezTo>
                  <a:pt x="1819728" y="2500017"/>
                  <a:pt x="1634831" y="2501710"/>
                  <a:pt x="1450058" y="2501710"/>
                </a:cubicBezTo>
                <a:cubicBezTo>
                  <a:pt x="1369673" y="2501992"/>
                  <a:pt x="1289796" y="2497193"/>
                  <a:pt x="1209792" y="2489009"/>
                </a:cubicBezTo>
                <a:cubicBezTo>
                  <a:pt x="1093723" y="2477295"/>
                  <a:pt x="978288" y="2491407"/>
                  <a:pt x="863997" y="2510177"/>
                </a:cubicBezTo>
                <a:cubicBezTo>
                  <a:pt x="784361" y="2521298"/>
                  <a:pt x="704102" y="2526010"/>
                  <a:pt x="623857" y="2524289"/>
                </a:cubicBezTo>
                <a:cubicBezTo>
                  <a:pt x="427783" y="2524430"/>
                  <a:pt x="232091" y="2514693"/>
                  <a:pt x="36524" y="2497052"/>
                </a:cubicBezTo>
                <a:lnTo>
                  <a:pt x="13350" y="2496674"/>
                </a:lnTo>
                <a:lnTo>
                  <a:pt x="17533" y="2292198"/>
                </a:lnTo>
                <a:cubicBezTo>
                  <a:pt x="19808" y="2209062"/>
                  <a:pt x="21290" y="2125926"/>
                  <a:pt x="17874" y="2042789"/>
                </a:cubicBezTo>
                <a:cubicBezTo>
                  <a:pt x="8899" y="1823109"/>
                  <a:pt x="-1415" y="1603430"/>
                  <a:pt x="13052" y="1383876"/>
                </a:cubicBezTo>
                <a:cubicBezTo>
                  <a:pt x="22963" y="1233390"/>
                  <a:pt x="35957" y="1082147"/>
                  <a:pt x="31938" y="930905"/>
                </a:cubicBezTo>
                <a:cubicBezTo>
                  <a:pt x="27652" y="775629"/>
                  <a:pt x="13587" y="620983"/>
                  <a:pt x="3274" y="466086"/>
                </a:cubicBezTo>
                <a:cubicBezTo>
                  <a:pt x="-4187" y="352451"/>
                  <a:pt x="1117" y="238378"/>
                  <a:pt x="19079" y="125790"/>
                </a:cubicBezTo>
                <a:cubicBezTo>
                  <a:pt x="25442" y="85647"/>
                  <a:pt x="27250" y="45378"/>
                  <a:pt x="26899" y="5094"/>
                </a:cubicBezTo>
                <a:close/>
              </a:path>
            </a:pathLst>
          </a:custGeom>
        </p:spPr>
      </p:pic>
      <p:sp>
        <p:nvSpPr>
          <p:cNvPr id="5" name="ZoneTexte 4">
            <a:extLst>
              <a:ext uri="{FF2B5EF4-FFF2-40B4-BE49-F238E27FC236}">
                <a16:creationId xmlns:a16="http://schemas.microsoft.com/office/drawing/2014/main" id="{72199D85-02EF-631E-D43F-6C8D69FEB168}"/>
              </a:ext>
            </a:extLst>
          </p:cNvPr>
          <p:cNvSpPr txBox="1"/>
          <p:nvPr/>
        </p:nvSpPr>
        <p:spPr>
          <a:xfrm>
            <a:off x="3984756" y="810723"/>
            <a:ext cx="2285415" cy="1739137"/>
          </a:xfrm>
          <a:prstGeom prst="rect">
            <a:avLst/>
          </a:prstGeom>
        </p:spPr>
        <p:txBody>
          <a:bodyPr vert="horz" lIns="68580" tIns="34290" rIns="68580" bIns="34290" rtlCol="0">
            <a:normAutofit/>
          </a:bodyPr>
          <a:lstStyle/>
          <a:p>
            <a:pPr>
              <a:lnSpc>
                <a:spcPct val="90000"/>
              </a:lnSpc>
              <a:spcAft>
                <a:spcPts val="750"/>
              </a:spcAft>
            </a:pPr>
            <a:r>
              <a:rPr lang="en-US" sz="1050" dirty="0" err="1">
                <a:latin typeface="Arial" panose="020B0604020202020204" pitchFamily="34" charset="0"/>
                <a:cs typeface="Arial" panose="020B0604020202020204" pitchFamily="34" charset="0"/>
              </a:rPr>
              <a:t>Cette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bâtisse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est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une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ancienne</a:t>
            </a:r>
            <a:r>
              <a:rPr lang="en-US" sz="1050" dirty="0">
                <a:latin typeface="Arial" panose="020B0604020202020204" pitchFamily="34" charset="0"/>
                <a:cs typeface="Arial" panose="020B0604020202020204" pitchFamily="34" charset="0"/>
              </a:rPr>
              <a:t> auberge </a:t>
            </a:r>
            <a:r>
              <a:rPr lang="en-US" sz="1050" dirty="0" err="1">
                <a:latin typeface="Arial" panose="020B0604020202020204" pitchFamily="34" charset="0"/>
                <a:cs typeface="Arial" panose="020B0604020202020204" pitchFamily="34" charset="0"/>
              </a:rPr>
              <a:t>construite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avant</a:t>
            </a:r>
            <a:r>
              <a:rPr lang="en-US" sz="1050" dirty="0">
                <a:latin typeface="Arial" panose="020B0604020202020204" pitchFamily="34" charset="0"/>
                <a:cs typeface="Arial" panose="020B0604020202020204" pitchFamily="34" charset="0"/>
              </a:rPr>
              <a:t> 1783 , </a:t>
            </a:r>
          </a:p>
          <a:p>
            <a:pPr>
              <a:lnSpc>
                <a:spcPct val="90000"/>
              </a:lnSpc>
              <a:spcAft>
                <a:spcPts val="750"/>
              </a:spcAft>
            </a:pPr>
            <a:r>
              <a:rPr lang="en-US" sz="1050" dirty="0" err="1">
                <a:latin typeface="Arial" panose="020B0604020202020204" pitchFamily="34" charset="0"/>
                <a:cs typeface="Arial" panose="020B0604020202020204" pitchFamily="34" charset="0"/>
              </a:rPr>
              <a:t>Située</a:t>
            </a:r>
            <a:r>
              <a:rPr lang="en-US" sz="1050" dirty="0">
                <a:latin typeface="Arial" panose="020B0604020202020204" pitchFamily="34" charset="0"/>
                <a:cs typeface="Arial" panose="020B0604020202020204" pitchFamily="34" charset="0"/>
              </a:rPr>
              <a:t> sur le CD 51 reliant Champs-sur-Marne à Brie-</a:t>
            </a:r>
            <a:r>
              <a:rPr lang="en-US" sz="1050" dirty="0" err="1">
                <a:latin typeface="Arial" panose="020B0604020202020204" pitchFamily="34" charset="0"/>
                <a:cs typeface="Arial" panose="020B0604020202020204" pitchFamily="34" charset="0"/>
              </a:rPr>
              <a:t>comte</a:t>
            </a:r>
            <a:r>
              <a:rPr lang="en-US" sz="1050" dirty="0">
                <a:latin typeface="Arial" panose="020B0604020202020204" pitchFamily="34" charset="0"/>
                <a:cs typeface="Arial" panose="020B0604020202020204" pitchFamily="34" charset="0"/>
              </a:rPr>
              <a:t>-Robert, </a:t>
            </a:r>
            <a:r>
              <a:rPr lang="en-US" sz="1050" dirty="0" err="1">
                <a:latin typeface="Arial" panose="020B0604020202020204" pitchFamily="34" charset="0"/>
                <a:cs typeface="Arial" panose="020B0604020202020204" pitchFamily="34" charset="0"/>
              </a:rPr>
              <a:t>elle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fut</a:t>
            </a:r>
            <a:r>
              <a:rPr lang="en-US" sz="1050" dirty="0">
                <a:latin typeface="Arial" panose="020B0604020202020204" pitchFamily="34" charset="0"/>
                <a:cs typeface="Arial" panose="020B0604020202020204" pitchFamily="34" charset="0"/>
              </a:rPr>
              <a:t> tout </a:t>
            </a:r>
            <a:r>
              <a:rPr lang="en-US" sz="1050" dirty="0" err="1">
                <a:latin typeface="Arial" panose="020B0604020202020204" pitchFamily="34" charset="0"/>
                <a:cs typeface="Arial" panose="020B0604020202020204" pitchFamily="34" charset="0"/>
              </a:rPr>
              <a:t>d'abord</a:t>
            </a:r>
            <a:r>
              <a:rPr lang="en-US" sz="1050" dirty="0">
                <a:latin typeface="Arial" panose="020B0604020202020204" pitchFamily="34" charset="0"/>
                <a:cs typeface="Arial" panose="020B0604020202020204" pitchFamily="34" charset="0"/>
              </a:rPr>
              <a:t> le restaurant Delaunay / </a:t>
            </a:r>
            <a:r>
              <a:rPr lang="en-US" sz="1050" dirty="0" err="1">
                <a:latin typeface="Arial" panose="020B0604020202020204" pitchFamily="34" charset="0"/>
                <a:cs typeface="Arial" panose="020B0604020202020204" pitchFamily="34" charset="0"/>
              </a:rPr>
              <a:t>Hugueville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avant</a:t>
            </a:r>
            <a:r>
              <a:rPr lang="en-US" sz="1050" dirty="0">
                <a:latin typeface="Arial" panose="020B0604020202020204" pitchFamily="34" charset="0"/>
                <a:cs typeface="Arial" panose="020B0604020202020204" pitchFamily="34" charset="0"/>
              </a:rPr>
              <a:t> de </a:t>
            </a:r>
            <a:r>
              <a:rPr lang="en-US" sz="1050" dirty="0" err="1">
                <a:latin typeface="Arial" panose="020B0604020202020204" pitchFamily="34" charset="0"/>
                <a:cs typeface="Arial" panose="020B0604020202020204" pitchFamily="34" charset="0"/>
              </a:rPr>
              <a:t>s'appeler</a:t>
            </a:r>
            <a:r>
              <a:rPr lang="en-US" sz="1050" dirty="0">
                <a:latin typeface="Arial" panose="020B0604020202020204" pitchFamily="34" charset="0"/>
                <a:cs typeface="Arial" panose="020B0604020202020204" pitchFamily="34" charset="0"/>
              </a:rPr>
              <a:t> « la </a:t>
            </a:r>
            <a:r>
              <a:rPr lang="en-US" sz="1050" dirty="0" err="1">
                <a:latin typeface="Arial" panose="020B0604020202020204" pitchFamily="34" charset="0"/>
                <a:cs typeface="Arial" panose="020B0604020202020204" pitchFamily="34" charset="0"/>
              </a:rPr>
              <a:t>vieille</a:t>
            </a:r>
            <a:r>
              <a:rPr lang="en-US" sz="1050" dirty="0">
                <a:latin typeface="Arial" panose="020B0604020202020204" pitchFamily="34" charset="0"/>
                <a:cs typeface="Arial" panose="020B0604020202020204" pitchFamily="34" charset="0"/>
              </a:rPr>
              <a:t> France ». Le </a:t>
            </a:r>
            <a:r>
              <a:rPr lang="en-US" sz="1050" dirty="0" err="1">
                <a:latin typeface="Arial" panose="020B0604020202020204" pitchFamily="34" charset="0"/>
                <a:cs typeface="Arial" panose="020B0604020202020204" pitchFamily="34" charset="0"/>
              </a:rPr>
              <a:t>bâtiment</a:t>
            </a:r>
            <a:r>
              <a:rPr lang="en-US" sz="1050" dirty="0">
                <a:latin typeface="Arial" panose="020B0604020202020204" pitchFamily="34" charset="0"/>
                <a:cs typeface="Arial" panose="020B0604020202020204" pitchFamily="34" charset="0"/>
              </a:rPr>
              <a:t> a </a:t>
            </a:r>
            <a:r>
              <a:rPr lang="en-US" sz="1050" dirty="0" err="1">
                <a:latin typeface="Arial" panose="020B0604020202020204" pitchFamily="34" charset="0"/>
                <a:cs typeface="Arial" panose="020B0604020202020204" pitchFamily="34" charset="0"/>
              </a:rPr>
              <a:t>conservé</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cette</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activité</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jusqu'en</a:t>
            </a:r>
            <a:r>
              <a:rPr lang="en-US" sz="1050" dirty="0">
                <a:latin typeface="Arial" panose="020B0604020202020204" pitchFamily="34" charset="0"/>
                <a:cs typeface="Arial" panose="020B0604020202020204" pitchFamily="34" charset="0"/>
              </a:rPr>
              <a:t> 1960. Il </a:t>
            </a:r>
            <a:r>
              <a:rPr lang="en-US" sz="1050" dirty="0" err="1">
                <a:latin typeface="Arial" panose="020B0604020202020204" pitchFamily="34" charset="0"/>
                <a:cs typeface="Arial" panose="020B0604020202020204" pitchFamily="34" charset="0"/>
              </a:rPr>
              <a:t>est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actuellement</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utilisé</a:t>
            </a:r>
            <a:r>
              <a:rPr lang="en-US" sz="1050" dirty="0">
                <a:latin typeface="Arial" panose="020B0604020202020204" pitchFamily="34" charset="0"/>
                <a:cs typeface="Arial" panose="020B0604020202020204" pitchFamily="34" charset="0"/>
              </a:rPr>
              <a:t> </a:t>
            </a:r>
            <a:r>
              <a:rPr lang="en-US" sz="1050" dirty="0" err="1">
                <a:latin typeface="Arial" panose="020B0604020202020204" pitchFamily="34" charset="0"/>
                <a:cs typeface="Arial" panose="020B0604020202020204" pitchFamily="34" charset="0"/>
              </a:rPr>
              <a:t>comme</a:t>
            </a:r>
            <a:r>
              <a:rPr lang="en-US" sz="1050" dirty="0">
                <a:latin typeface="Arial" panose="020B0604020202020204" pitchFamily="34" charset="0"/>
                <a:cs typeface="Arial" panose="020B0604020202020204" pitchFamily="34" charset="0"/>
              </a:rPr>
              <a:t> habitation.</a:t>
            </a:r>
          </a:p>
          <a:p>
            <a:pPr marR="676275" indent="-171450">
              <a:lnSpc>
                <a:spcPct val="90000"/>
              </a:lnSpc>
              <a:spcBef>
                <a:spcPts val="840"/>
              </a:spcBef>
              <a:buFont typeface="Arial" panose="020B0604020202020204" pitchFamily="34" charset="0"/>
              <a:buChar char="•"/>
            </a:pPr>
            <a:endParaRPr lang="en-US" sz="1500" dirty="0"/>
          </a:p>
        </p:txBody>
      </p:sp>
      <p:sp>
        <p:nvSpPr>
          <p:cNvPr id="4" name="ZoneTexte 3">
            <a:extLst>
              <a:ext uri="{FF2B5EF4-FFF2-40B4-BE49-F238E27FC236}">
                <a16:creationId xmlns:a16="http://schemas.microsoft.com/office/drawing/2014/main" id="{9D2A9106-F1D9-CCF8-E190-11505074C433}"/>
              </a:ext>
            </a:extLst>
          </p:cNvPr>
          <p:cNvSpPr txBox="1"/>
          <p:nvPr/>
        </p:nvSpPr>
        <p:spPr>
          <a:xfrm>
            <a:off x="2506401" y="1094554"/>
            <a:ext cx="4195736" cy="507831"/>
          </a:xfrm>
          <a:prstGeom prst="rect">
            <a:avLst/>
          </a:prstGeom>
          <a:noFill/>
        </p:spPr>
        <p:txBody>
          <a:bodyPr wrap="square" rtlCol="0">
            <a:spAutoFit/>
          </a:bodyPr>
          <a:lstStyle/>
          <a:p>
            <a:pPr algn="ctr">
              <a:spcAft>
                <a:spcPts val="450"/>
              </a:spcAft>
            </a:pPr>
            <a:r>
              <a:rPr lang="fr-FR" sz="2700" dirty="0"/>
              <a:t> </a:t>
            </a:r>
            <a:endParaRPr lang="fr-FR" sz="2700"/>
          </a:p>
        </p:txBody>
      </p:sp>
      <p:pic>
        <p:nvPicPr>
          <p:cNvPr id="3" name="Image 2" descr="Une image contenant plein air, bâtiment, fenêtre, propriété&#10;&#10;Description générée automatiquement">
            <a:extLst>
              <a:ext uri="{FF2B5EF4-FFF2-40B4-BE49-F238E27FC236}">
                <a16:creationId xmlns:a16="http://schemas.microsoft.com/office/drawing/2014/main" id="{19AA1599-73A1-5461-22FE-0E18419821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56482" y="704639"/>
            <a:ext cx="2607402" cy="1739137"/>
          </a:xfrm>
          <a:prstGeom prst="rect">
            <a:avLst/>
          </a:prstGeom>
        </p:spPr>
      </p:pic>
      <p:pic>
        <p:nvPicPr>
          <p:cNvPr id="6" name="la maison delaunay">
            <a:hlinkClick r:id="" action="ppaction://media"/>
            <a:extLst>
              <a:ext uri="{FF2B5EF4-FFF2-40B4-BE49-F238E27FC236}">
                <a16:creationId xmlns:a16="http://schemas.microsoft.com/office/drawing/2014/main" id="{68100589-295E-0B72-1C03-313F460D8A8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990013" y="2600128"/>
            <a:ext cx="7306381" cy="4109839"/>
          </a:xfrm>
          <a:prstGeom prst="rect">
            <a:avLst/>
          </a:prstGeom>
        </p:spPr>
      </p:pic>
    </p:spTree>
    <p:extLst>
      <p:ext uri="{BB962C8B-B14F-4D97-AF65-F5344CB8AC3E}">
        <p14:creationId xmlns:p14="http://schemas.microsoft.com/office/powerpoint/2010/main" val="305725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7CC2B-1378-1495-764B-51795437689C}"/>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D7DEF6F4-E8E1-B1DB-0B06-58A617339A87}"/>
              </a:ext>
            </a:extLst>
          </p:cNvPr>
          <p:cNvSpPr txBox="1"/>
          <p:nvPr/>
        </p:nvSpPr>
        <p:spPr>
          <a:xfrm>
            <a:off x="1447357" y="155121"/>
            <a:ext cx="5304507" cy="632923"/>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La </a:t>
            </a:r>
            <a:r>
              <a:rPr lang="en-US" sz="4050" b="1" dirty="0" err="1">
                <a:latin typeface="+mj-lt"/>
                <a:ea typeface="+mj-ea"/>
                <a:cs typeface="+mj-cs"/>
              </a:rPr>
              <a:t>ferme</a:t>
            </a:r>
            <a:r>
              <a:rPr lang="en-US" sz="4050" b="1" dirty="0">
                <a:latin typeface="+mj-lt"/>
                <a:ea typeface="+mj-ea"/>
                <a:cs typeface="+mj-cs"/>
              </a:rPr>
              <a:t> Meunier</a:t>
            </a:r>
          </a:p>
        </p:txBody>
      </p:sp>
      <p:pic>
        <p:nvPicPr>
          <p:cNvPr id="2" name="Image 1" descr="Une image contenant carte, texte, Plan&#10;&#10;Description générée automatiquement">
            <a:extLst>
              <a:ext uri="{FF2B5EF4-FFF2-40B4-BE49-F238E27FC236}">
                <a16:creationId xmlns:a16="http://schemas.microsoft.com/office/drawing/2014/main" id="{47E2CEF5-1691-18EA-5AE1-138F07C33D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79" y="786195"/>
            <a:ext cx="2165765" cy="1433022"/>
          </a:xfrm>
          <a:prstGeom prst="rect">
            <a:avLst/>
          </a:prstGeom>
        </p:spPr>
      </p:pic>
      <p:pic>
        <p:nvPicPr>
          <p:cNvPr id="3" name="Image 2" descr="Une image contenant carte, diagramme, texte, Plan&#10;&#10;Description générée automatiquement">
            <a:extLst>
              <a:ext uri="{FF2B5EF4-FFF2-40B4-BE49-F238E27FC236}">
                <a16:creationId xmlns:a16="http://schemas.microsoft.com/office/drawing/2014/main" id="{BB98A742-5124-EDA1-2358-8BE02C340C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21360" y="788044"/>
            <a:ext cx="1320403" cy="1431173"/>
          </a:xfrm>
          <a:prstGeom prst="rect">
            <a:avLst/>
          </a:prstGeom>
        </p:spPr>
      </p:pic>
      <p:sp>
        <p:nvSpPr>
          <p:cNvPr id="13" name="ZoneTexte 12">
            <a:extLst>
              <a:ext uri="{FF2B5EF4-FFF2-40B4-BE49-F238E27FC236}">
                <a16:creationId xmlns:a16="http://schemas.microsoft.com/office/drawing/2014/main" id="{B8244AA1-7E53-432F-E008-5369F5013146}"/>
              </a:ext>
            </a:extLst>
          </p:cNvPr>
          <p:cNvSpPr txBox="1"/>
          <p:nvPr/>
        </p:nvSpPr>
        <p:spPr>
          <a:xfrm>
            <a:off x="3802971" y="997924"/>
            <a:ext cx="2000250" cy="1032655"/>
          </a:xfrm>
          <a:prstGeom prst="rect">
            <a:avLst/>
          </a:prstGeom>
          <a:noFill/>
        </p:spPr>
        <p:txBody>
          <a:bodyPr wrap="square">
            <a:spAutoFit/>
          </a:bodyPr>
          <a:lstStyle/>
          <a:p>
            <a:pPr algn="just">
              <a:lnSpc>
                <a:spcPct val="115000"/>
              </a:lnSpc>
              <a:spcAft>
                <a:spcPts val="750"/>
              </a:spcAft>
            </a:pPr>
            <a:r>
              <a:rPr lang="fr-FR" sz="1350" dirty="0">
                <a:latin typeface="Arial" panose="020B0604020202020204" pitchFamily="34" charset="0"/>
                <a:ea typeface="Times New Roman" panose="02020603050405020304" pitchFamily="18" charset="0"/>
                <a:cs typeface="Times New Roman" panose="02020603050405020304" pitchFamily="18" charset="0"/>
              </a:rPr>
              <a:t>Ensemble de bâtiments constituant l’une des 3 fermes de l’entreprise </a:t>
            </a:r>
            <a:r>
              <a:rPr lang="fr-FR" sz="1350" dirty="0" err="1">
                <a:latin typeface="Arial" panose="020B0604020202020204" pitchFamily="34" charset="0"/>
                <a:ea typeface="Times New Roman" panose="02020603050405020304" pitchFamily="18" charset="0"/>
                <a:cs typeface="Times New Roman" panose="02020603050405020304" pitchFamily="18" charset="0"/>
              </a:rPr>
              <a:t>Menier</a:t>
            </a:r>
            <a:r>
              <a:rPr lang="fr-FR" sz="1350" dirty="0">
                <a:latin typeface="Arial" panose="020B0604020202020204" pitchFamily="34" charset="0"/>
                <a:ea typeface="Times New Roman" panose="02020603050405020304" pitchFamily="18" charset="0"/>
                <a:cs typeface="Times New Roman" panose="02020603050405020304" pitchFamily="18" charset="0"/>
              </a:rPr>
              <a:t> de Noisiel  </a:t>
            </a:r>
            <a:endParaRPr lang="fr-FR" sz="1350" dirty="0">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4" name="Image 13" descr="Une image contenant plein air, Véhicule terrestre, véhicule, roue&#10;&#10;Description générée automatiquement">
            <a:extLst>
              <a:ext uri="{FF2B5EF4-FFF2-40B4-BE49-F238E27FC236}">
                <a16:creationId xmlns:a16="http://schemas.microsoft.com/office/drawing/2014/main" id="{63F239FD-ABC3-062D-F3B4-6FBDAF47BF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5637" y="788044"/>
            <a:ext cx="2348865" cy="1565910"/>
          </a:xfrm>
          <a:prstGeom prst="rect">
            <a:avLst/>
          </a:prstGeom>
        </p:spPr>
      </p:pic>
      <p:pic>
        <p:nvPicPr>
          <p:cNvPr id="4" name="sortie ferme menier ">
            <a:hlinkClick r:id="" action="ppaction://media"/>
            <a:extLst>
              <a:ext uri="{FF2B5EF4-FFF2-40B4-BE49-F238E27FC236}">
                <a16:creationId xmlns:a16="http://schemas.microsoft.com/office/drawing/2014/main" id="{6489904B-06B9-7600-2AC8-5250189307B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56228" y="2454325"/>
            <a:ext cx="7552985" cy="4248554"/>
          </a:xfrm>
          <a:prstGeom prst="rect">
            <a:avLst/>
          </a:prstGeom>
        </p:spPr>
      </p:pic>
    </p:spTree>
    <p:extLst>
      <p:ext uri="{BB962C8B-B14F-4D97-AF65-F5344CB8AC3E}">
        <p14:creationId xmlns:p14="http://schemas.microsoft.com/office/powerpoint/2010/main" val="312126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FBBC5-B47E-A471-8076-F3F62FDD9F60}"/>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F0AA6002-AB9C-9065-4CD8-0B9D43D2F543}"/>
              </a:ext>
            </a:extLst>
          </p:cNvPr>
          <p:cNvSpPr txBox="1"/>
          <p:nvPr/>
        </p:nvSpPr>
        <p:spPr>
          <a:xfrm>
            <a:off x="1194332" y="33251"/>
            <a:ext cx="5850853" cy="629391"/>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La place de la </a:t>
            </a:r>
            <a:r>
              <a:rPr lang="en-US" sz="4050" b="1" dirty="0" err="1">
                <a:latin typeface="+mj-lt"/>
                <a:ea typeface="+mj-ea"/>
                <a:cs typeface="+mj-cs"/>
              </a:rPr>
              <a:t>pompe</a:t>
            </a:r>
            <a:endParaRPr lang="en-US" sz="4050" b="1" dirty="0">
              <a:latin typeface="+mj-lt"/>
              <a:ea typeface="+mj-ea"/>
              <a:cs typeface="+mj-cs"/>
            </a:endParaRPr>
          </a:p>
        </p:txBody>
      </p:sp>
      <p:pic>
        <p:nvPicPr>
          <p:cNvPr id="3" name="Image 2" descr="Une image contenant plein air, herbe, grave, plante&#10;&#10;Description générée automatiquement">
            <a:extLst>
              <a:ext uri="{FF2B5EF4-FFF2-40B4-BE49-F238E27FC236}">
                <a16:creationId xmlns:a16="http://schemas.microsoft.com/office/drawing/2014/main" id="{B34A5CC0-1207-7D4A-5E3C-C743BC72AC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675602" y="546132"/>
            <a:ext cx="2217495" cy="1478329"/>
          </a:xfrm>
          <a:prstGeom prst="rect">
            <a:avLst/>
          </a:prstGeom>
        </p:spPr>
      </p:pic>
      <p:sp>
        <p:nvSpPr>
          <p:cNvPr id="14" name="Rectangle 6">
            <a:extLst>
              <a:ext uri="{FF2B5EF4-FFF2-40B4-BE49-F238E27FC236}">
                <a16:creationId xmlns:a16="http://schemas.microsoft.com/office/drawing/2014/main" id="{67AA1ACC-876B-44B9-E6F4-1B3BABF06588}"/>
              </a:ext>
            </a:extLst>
          </p:cNvPr>
          <p:cNvSpPr>
            <a:spLocks noChangeArrowheads="1"/>
          </p:cNvSpPr>
          <p:nvPr/>
        </p:nvSpPr>
        <p:spPr bwMode="auto">
          <a:xfrm>
            <a:off x="2758097" y="685884"/>
            <a:ext cx="4077151" cy="170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r>
              <a:rPr lang="fr-FR" alt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Elle était l'ancien et unique point d'apport public d'eau potable. Elle suppléait les différents puits privés du village.</a:t>
            </a:r>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r>
              <a:rPr lang="fr-FR" alt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C'est en 1956 qu'est arrivée l'eau courante dans les foyers d'Emerainville provoquant la fin de l’utilisation de la pompe du bourg.</a:t>
            </a:r>
            <a:endParaRPr lang="fr-FR" altLang="fr-FR" sz="900"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r>
              <a:rPr lang="fr-FR" alt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fr-FR" altLang="fr-FR" sz="900" dirty="0">
              <a:latin typeface="Arial" panose="020B0604020202020204" pitchFamily="34" charset="0"/>
              <a:cs typeface="Arial" panose="020B0604020202020204" pitchFamily="34" charset="0"/>
            </a:endParaRPr>
          </a:p>
          <a:p>
            <a:pPr defTabSz="685800" eaLnBrk="0" fontAlgn="base" hangingPunct="0">
              <a:spcBef>
                <a:spcPct val="0"/>
              </a:spcBef>
              <a:spcAft>
                <a:spcPct val="0"/>
              </a:spcAft>
            </a:pPr>
            <a:r>
              <a:rPr lang="fr-FR" alt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Ces pompes, installées dans la rue principale du village, étaient souvent situées au centre d’une place, elles constituaient un lieu majeur de la sociabilité villageoise, vers lequel convergeaient matin et soir principalement les ménagères et les enfants, un lieu d’échanges, de discussions et parfois de conflits.</a:t>
            </a:r>
            <a:endParaRPr lang="fr-FR" altLang="fr-FR" sz="900" dirty="0">
              <a:latin typeface="Arial" panose="020B0604020202020204" pitchFamily="34" charset="0"/>
              <a:cs typeface="Arial" panose="020B0604020202020204" pitchFamily="34" charset="0"/>
            </a:endParaRPr>
          </a:p>
        </p:txBody>
      </p:sp>
      <p:pic>
        <p:nvPicPr>
          <p:cNvPr id="15" name="Image 14" descr="Une image contenant texte, diagramme, Police, ligne&#10;&#10;Description générée automatiquement">
            <a:extLst>
              <a:ext uri="{FF2B5EF4-FFF2-40B4-BE49-F238E27FC236}">
                <a16:creationId xmlns:a16="http://schemas.microsoft.com/office/drawing/2014/main" id="{B866DABA-836B-A92B-9FBD-7BCC227C2E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773" y="906912"/>
            <a:ext cx="1353387" cy="1343737"/>
          </a:xfrm>
          <a:prstGeom prst="rect">
            <a:avLst/>
          </a:prstGeom>
        </p:spPr>
      </p:pic>
      <p:pic>
        <p:nvPicPr>
          <p:cNvPr id="2" name="la place de la pompe">
            <a:hlinkClick r:id="" action="ppaction://media"/>
            <a:extLst>
              <a:ext uri="{FF2B5EF4-FFF2-40B4-BE49-F238E27FC236}">
                <a16:creationId xmlns:a16="http://schemas.microsoft.com/office/drawing/2014/main" id="{0F24C8CE-DEBC-4A2F-73BE-45136740896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42465" y="2527018"/>
            <a:ext cx="7259070" cy="4083227"/>
          </a:xfrm>
          <a:prstGeom prst="rect">
            <a:avLst/>
          </a:prstGeom>
        </p:spPr>
      </p:pic>
      <p:pic>
        <p:nvPicPr>
          <p:cNvPr id="4" name="Image 3">
            <a:extLst>
              <a:ext uri="{FF2B5EF4-FFF2-40B4-BE49-F238E27FC236}">
                <a16:creationId xmlns:a16="http://schemas.microsoft.com/office/drawing/2014/main" id="{4EBC12E3-1156-E2FF-37F3-CC04DE3E4991}"/>
              </a:ext>
            </a:extLst>
          </p:cNvPr>
          <p:cNvPicPr>
            <a:picLocks noChangeAspect="1"/>
          </p:cNvPicPr>
          <p:nvPr/>
        </p:nvPicPr>
        <p:blipFill>
          <a:blip r:embed="rId7">
            <a:lum/>
            <a:alphaModFix/>
          </a:blip>
          <a:srcRect/>
          <a:stretch>
            <a:fillRect/>
          </a:stretch>
        </p:blipFill>
        <p:spPr>
          <a:xfrm>
            <a:off x="130621" y="130981"/>
            <a:ext cx="1371515" cy="1175584"/>
          </a:xfrm>
          <a:prstGeom prst="rect">
            <a:avLst/>
          </a:prstGeom>
          <a:noFill/>
          <a:ln>
            <a:noFill/>
          </a:ln>
        </p:spPr>
      </p:pic>
    </p:spTree>
    <p:extLst>
      <p:ext uri="{BB962C8B-B14F-4D97-AF65-F5344CB8AC3E}">
        <p14:creationId xmlns:p14="http://schemas.microsoft.com/office/powerpoint/2010/main" val="28289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093B-6D45-6B4D-155C-0AEB56691950}"/>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17111FE0-857E-D8E8-1ADD-27EE0C4FDA31}"/>
              </a:ext>
            </a:extLst>
          </p:cNvPr>
          <p:cNvSpPr txBox="1"/>
          <p:nvPr/>
        </p:nvSpPr>
        <p:spPr>
          <a:xfrm>
            <a:off x="2292965" y="177958"/>
            <a:ext cx="3638993" cy="700959"/>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La prison</a:t>
            </a:r>
          </a:p>
        </p:txBody>
      </p:sp>
      <p:sp>
        <p:nvSpPr>
          <p:cNvPr id="14" name="Rectangle 6">
            <a:extLst>
              <a:ext uri="{FF2B5EF4-FFF2-40B4-BE49-F238E27FC236}">
                <a16:creationId xmlns:a16="http://schemas.microsoft.com/office/drawing/2014/main" id="{D35671E7-AFB2-1B5D-3589-452FA5345C62}"/>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F5C6762A-64A5-B80E-EE72-85997F73F5A5}"/>
              </a:ext>
            </a:extLst>
          </p:cNvPr>
          <p:cNvSpPr txBox="1"/>
          <p:nvPr/>
        </p:nvSpPr>
        <p:spPr>
          <a:xfrm>
            <a:off x="3896720" y="873119"/>
            <a:ext cx="4070476" cy="1136978"/>
          </a:xfrm>
          <a:prstGeom prst="rect">
            <a:avLst/>
          </a:prstGeom>
          <a:noFill/>
        </p:spPr>
        <p:txBody>
          <a:bodyPr wrap="square">
            <a:spAutoFit/>
          </a:bodyPr>
          <a:lstStyle/>
          <a:p>
            <a:pPr algn="just">
              <a:lnSpc>
                <a:spcPct val="115000"/>
              </a:lnSpc>
              <a:spcAft>
                <a:spcPts val="750"/>
              </a:spcAft>
            </a:pPr>
            <a:r>
              <a:rPr 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L’origine de cette mesure privative de liberté remonte à une loi française du 23 janvier 1873, dite Loi Roussel tendant à réprimer l’ivresse publique.</a:t>
            </a:r>
            <a:endParaRPr lang="fr-FR" sz="900" dirty="0">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750"/>
              </a:spcAft>
            </a:pPr>
            <a:r>
              <a:rPr lang="fr-FR" sz="900" dirty="0">
                <a:solidFill>
                  <a:srgbClr val="000000"/>
                </a:solidFill>
                <a:latin typeface="Arial" panose="020B0604020202020204" pitchFamily="34" charset="0"/>
                <a:ea typeface="Times New Roman" panose="02020603050405020304" pitchFamily="18" charset="0"/>
                <a:cs typeface="Arial" panose="020B0604020202020204" pitchFamily="34" charset="0"/>
              </a:rPr>
              <a:t>Art. 11. Toute personne trouvée en état d’ivresse dans les rues, chemins, places, cafés, cabarets ou autres lieux publics, pourra être, par mesure de police, conduite à ses frais au poste le plus voisin pour y être retenue jusqu’à ce qu’elle ait recouvré sa raison.</a:t>
            </a:r>
            <a:endParaRPr lang="fr-FR" sz="900"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Image 5" descr="Une image contenant texte, diagramme, carte, Plan&#10;&#10;Description générée automatiquement">
            <a:extLst>
              <a:ext uri="{FF2B5EF4-FFF2-40B4-BE49-F238E27FC236}">
                <a16:creationId xmlns:a16="http://schemas.microsoft.com/office/drawing/2014/main" id="{633424A6-A08B-9752-454E-91BC4C43D9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09" y="307145"/>
            <a:ext cx="2238541" cy="2099619"/>
          </a:xfrm>
          <a:prstGeom prst="rect">
            <a:avLst/>
          </a:prstGeom>
        </p:spPr>
      </p:pic>
      <p:pic>
        <p:nvPicPr>
          <p:cNvPr id="2" name="la prison1">
            <a:hlinkClick r:id="" action="ppaction://media"/>
            <a:extLst>
              <a:ext uri="{FF2B5EF4-FFF2-40B4-BE49-F238E27FC236}">
                <a16:creationId xmlns:a16="http://schemas.microsoft.com/office/drawing/2014/main" id="{8718CC13-1DE6-A2B2-0616-0B7BB94DAC5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4175" y="2564437"/>
            <a:ext cx="7316631" cy="4115605"/>
          </a:xfrm>
          <a:prstGeom prst="rect">
            <a:avLst/>
          </a:prstGeom>
        </p:spPr>
      </p:pic>
    </p:spTree>
    <p:extLst>
      <p:ext uri="{BB962C8B-B14F-4D97-AF65-F5344CB8AC3E}">
        <p14:creationId xmlns:p14="http://schemas.microsoft.com/office/powerpoint/2010/main" val="324278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400090-2BF5-7D54-5440-0B0799CE90FF}"/>
              </a:ext>
            </a:extLst>
          </p:cNvPr>
          <p:cNvSpPr txBox="1">
            <a:spLocks noGrp="1"/>
          </p:cNvSpPr>
          <p:nvPr>
            <p:ph type="title" idx="4294967295"/>
          </p:nvPr>
        </p:nvSpPr>
        <p:spPr>
          <a:xfrm>
            <a:off x="457498" y="340094"/>
            <a:ext cx="8228763" cy="769441"/>
          </a:xfrm>
        </p:spPr>
        <p:txBody>
          <a:bodyPr>
            <a:spAutoFit/>
          </a:bodyPr>
          <a:lstStyle/>
          <a:p>
            <a:pPr lvl="0"/>
            <a:r>
              <a:rPr lang="fr-FR" dirty="0"/>
              <a:t>Emerainville 2024</a:t>
            </a:r>
          </a:p>
        </p:txBody>
      </p:sp>
      <p:pic>
        <p:nvPicPr>
          <p:cNvPr id="3" name="Image 2">
            <a:extLst>
              <a:ext uri="{FF2B5EF4-FFF2-40B4-BE49-F238E27FC236}">
                <a16:creationId xmlns:a16="http://schemas.microsoft.com/office/drawing/2014/main" id="{35045D38-AB5D-C2A7-B2BE-4933F2123147}"/>
              </a:ext>
            </a:extLst>
          </p:cNvPr>
          <p:cNvPicPr>
            <a:picLocks noChangeAspect="1"/>
          </p:cNvPicPr>
          <p:nvPr/>
        </p:nvPicPr>
        <p:blipFill>
          <a:blip r:embed="rId3">
            <a:lum/>
            <a:alphaModFix/>
          </a:blip>
          <a:srcRect/>
          <a:stretch>
            <a:fillRect/>
          </a:stretch>
        </p:blipFill>
        <p:spPr>
          <a:xfrm>
            <a:off x="130621" y="130981"/>
            <a:ext cx="1371515" cy="1175584"/>
          </a:xfrm>
          <a:prstGeom prst="rect">
            <a:avLst/>
          </a:prstGeom>
          <a:noFill/>
          <a:ln>
            <a:noFill/>
          </a:ln>
        </p:spPr>
      </p:pic>
      <p:pic>
        <p:nvPicPr>
          <p:cNvPr id="4" name="Image 3">
            <a:extLst>
              <a:ext uri="{FF2B5EF4-FFF2-40B4-BE49-F238E27FC236}">
                <a16:creationId xmlns:a16="http://schemas.microsoft.com/office/drawing/2014/main" id="{102DA552-011D-69A0-01C2-1DA0668CD381}"/>
              </a:ext>
            </a:extLst>
          </p:cNvPr>
          <p:cNvPicPr>
            <a:picLocks noChangeAspect="1"/>
          </p:cNvPicPr>
          <p:nvPr/>
        </p:nvPicPr>
        <p:blipFill>
          <a:blip r:embed="rId4">
            <a:lum/>
            <a:alphaModFix/>
          </a:blip>
          <a:srcRect/>
          <a:stretch>
            <a:fillRect/>
          </a:stretch>
        </p:blipFill>
        <p:spPr>
          <a:xfrm>
            <a:off x="1841749" y="1241255"/>
            <a:ext cx="5146447" cy="511607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E6762-BD4E-C36F-844D-53263E20B0D0}"/>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6794B343-6E9D-1E2B-943C-F2F8B5EDC0BF}"/>
              </a:ext>
            </a:extLst>
          </p:cNvPr>
          <p:cNvSpPr txBox="1"/>
          <p:nvPr/>
        </p:nvSpPr>
        <p:spPr>
          <a:xfrm>
            <a:off x="2245179" y="45477"/>
            <a:ext cx="3707247" cy="726472"/>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Les </a:t>
            </a:r>
            <a:r>
              <a:rPr lang="en-US" sz="4050" b="1" dirty="0" err="1">
                <a:latin typeface="+mj-lt"/>
                <a:ea typeface="+mj-ea"/>
                <a:cs typeface="+mj-cs"/>
              </a:rPr>
              <a:t>douves</a:t>
            </a:r>
            <a:r>
              <a:rPr lang="en-US" sz="4050" b="1" dirty="0">
                <a:latin typeface="+mj-lt"/>
                <a:ea typeface="+mj-ea"/>
                <a:cs typeface="+mj-cs"/>
              </a:rPr>
              <a:t> </a:t>
            </a:r>
          </a:p>
        </p:txBody>
      </p:sp>
      <p:sp>
        <p:nvSpPr>
          <p:cNvPr id="14" name="Rectangle 6">
            <a:extLst>
              <a:ext uri="{FF2B5EF4-FFF2-40B4-BE49-F238E27FC236}">
                <a16:creationId xmlns:a16="http://schemas.microsoft.com/office/drawing/2014/main" id="{2AB01C7A-6798-8EC8-D275-C8CE27EE2CE5}"/>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3D88C5BC-B00F-3A0C-8DED-3BBF71578687}"/>
              </a:ext>
            </a:extLst>
          </p:cNvPr>
          <p:cNvSpPr txBox="1"/>
          <p:nvPr/>
        </p:nvSpPr>
        <p:spPr>
          <a:xfrm>
            <a:off x="2780954" y="771949"/>
            <a:ext cx="2903472" cy="1384995"/>
          </a:xfrm>
          <a:prstGeom prst="rect">
            <a:avLst/>
          </a:prstGeom>
          <a:noFill/>
        </p:spPr>
        <p:txBody>
          <a:bodyPr wrap="square">
            <a:spAutoFit/>
          </a:bodyPr>
          <a:lstStyle/>
          <a:p>
            <a:pPr algn="just"/>
            <a:r>
              <a:rPr lang="fr-FR" sz="1050" kern="150" dirty="0">
                <a:latin typeface="Arial" panose="020B0604020202020204" pitchFamily="34" charset="0"/>
                <a:ea typeface="NSimSun" panose="02010609030101010101" pitchFamily="49" charset="-122"/>
                <a:cs typeface="Arial" panose="020B0604020202020204" pitchFamily="34" charset="0"/>
              </a:rPr>
              <a:t>En 1640 L’architecte Charles CHAMOIS (1610-1684 ) se voit confier d'importants travaux au château d'Emery-en-Brie par Michel </a:t>
            </a:r>
            <a:r>
              <a:rPr lang="fr-FR" sz="1050" kern="150" dirty="0" err="1">
                <a:latin typeface="Arial" panose="020B0604020202020204" pitchFamily="34" charset="0"/>
                <a:ea typeface="NSimSun" panose="02010609030101010101" pitchFamily="49" charset="-122"/>
                <a:cs typeface="Arial" panose="020B0604020202020204" pitchFamily="34" charset="0"/>
              </a:rPr>
              <a:t>Particelli</a:t>
            </a:r>
            <a:r>
              <a:rPr lang="fr-FR" sz="1050" kern="150" dirty="0">
                <a:latin typeface="Arial" panose="020B0604020202020204" pitchFamily="34" charset="0"/>
                <a:ea typeface="NSimSun" panose="02010609030101010101" pitchFamily="49" charset="-122"/>
                <a:cs typeface="Arial" panose="020B0604020202020204" pitchFamily="34" charset="0"/>
              </a:rPr>
              <a:t> , contrôleur des finances. Le château comportait alors un corps de logis entouré d'un fossé et précédé d'une cour, une grange et des remises de carrosses placées de part et d'autre du portail d'entrée.</a:t>
            </a:r>
          </a:p>
        </p:txBody>
      </p:sp>
      <p:pic>
        <p:nvPicPr>
          <p:cNvPr id="7" name="Image 6" descr="Une image contenant texte, fournitures de bureau, carte, enveloppe&#10;&#10;Description générée automatiquement">
            <a:extLst>
              <a:ext uri="{FF2B5EF4-FFF2-40B4-BE49-F238E27FC236}">
                <a16:creationId xmlns:a16="http://schemas.microsoft.com/office/drawing/2014/main" id="{EAD0068E-ECA2-C3BF-EB87-08D3A2513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146" y="423327"/>
            <a:ext cx="2591121" cy="1743767"/>
          </a:xfrm>
          <a:prstGeom prst="rect">
            <a:avLst/>
          </a:prstGeom>
        </p:spPr>
      </p:pic>
      <p:pic>
        <p:nvPicPr>
          <p:cNvPr id="12" name="Image 11" descr="Une image contenant plein air, arbre, plante, bassin&#10;&#10;Description générée automatiquement">
            <a:extLst>
              <a:ext uri="{FF2B5EF4-FFF2-40B4-BE49-F238E27FC236}">
                <a16:creationId xmlns:a16="http://schemas.microsoft.com/office/drawing/2014/main" id="{13B185EB-A7D6-E000-DA5D-B46264A020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4426" y="284371"/>
            <a:ext cx="3175159" cy="2021681"/>
          </a:xfrm>
          <a:prstGeom prst="rect">
            <a:avLst/>
          </a:prstGeom>
        </p:spPr>
      </p:pic>
      <p:pic>
        <p:nvPicPr>
          <p:cNvPr id="2" name="les douves ">
            <a:hlinkClick r:id="" action="ppaction://media"/>
            <a:extLst>
              <a:ext uri="{FF2B5EF4-FFF2-40B4-BE49-F238E27FC236}">
                <a16:creationId xmlns:a16="http://schemas.microsoft.com/office/drawing/2014/main" id="{402ED961-5C12-A393-ED18-F5EC6716FD8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17386" y="2400300"/>
            <a:ext cx="7596278" cy="4272907"/>
          </a:xfrm>
          <a:prstGeom prst="rect">
            <a:avLst/>
          </a:prstGeom>
        </p:spPr>
      </p:pic>
    </p:spTree>
    <p:extLst>
      <p:ext uri="{BB962C8B-B14F-4D97-AF65-F5344CB8AC3E}">
        <p14:creationId xmlns:p14="http://schemas.microsoft.com/office/powerpoint/2010/main" val="205999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E6762-BD4E-C36F-844D-53263E20B0D0}"/>
            </a:ext>
          </a:extLst>
        </p:cNvPr>
        <p:cNvGrpSpPr/>
        <p:nvPr/>
      </p:nvGrpSpPr>
      <p:grpSpPr>
        <a:xfrm>
          <a:off x="0" y="0"/>
          <a:ext cx="0" cy="0"/>
          <a:chOff x="0" y="0"/>
          <a:chExt cx="0" cy="0"/>
        </a:xfrm>
      </p:grpSpPr>
      <p:sp>
        <p:nvSpPr>
          <p:cNvPr id="14" name="Rectangle 6">
            <a:extLst>
              <a:ext uri="{FF2B5EF4-FFF2-40B4-BE49-F238E27FC236}">
                <a16:creationId xmlns:a16="http://schemas.microsoft.com/office/drawing/2014/main" id="{2AB01C7A-6798-8EC8-D275-C8CE27EE2CE5}"/>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9A33116C-D107-993B-6A5A-8BD46D7DDF63}"/>
              </a:ext>
            </a:extLst>
          </p:cNvPr>
          <p:cNvSpPr txBox="1"/>
          <p:nvPr/>
        </p:nvSpPr>
        <p:spPr>
          <a:xfrm>
            <a:off x="2245179" y="45477"/>
            <a:ext cx="3707247" cy="726472"/>
          </a:xfrm>
          <a:prstGeom prst="rect">
            <a:avLst/>
          </a:prstGeom>
        </p:spPr>
        <p:txBody>
          <a:bodyPr vert="horz" lIns="68580" tIns="34290" rIns="68580" bIns="34290" rtlCol="0" anchor="b">
            <a:normAutofit fontScale="70000" lnSpcReduction="20000"/>
          </a:bodyPr>
          <a:lstStyle/>
          <a:p>
            <a:pPr>
              <a:lnSpc>
                <a:spcPct val="90000"/>
              </a:lnSpc>
              <a:spcBef>
                <a:spcPct val="0"/>
              </a:spcBef>
              <a:spcAft>
                <a:spcPts val="450"/>
              </a:spcAft>
            </a:pPr>
            <a:r>
              <a:rPr lang="en-US" sz="4050" b="1" dirty="0">
                <a:latin typeface="+mj-lt"/>
                <a:ea typeface="+mj-ea"/>
                <a:cs typeface="+mj-cs"/>
              </a:rPr>
              <a:t>        La Mare </a:t>
            </a:r>
            <a:r>
              <a:rPr lang="en-US" sz="4050" b="1" dirty="0" err="1">
                <a:latin typeface="+mj-lt"/>
                <a:ea typeface="+mj-ea"/>
                <a:cs typeface="+mj-cs"/>
              </a:rPr>
              <a:t>Lambuche</a:t>
            </a:r>
            <a:r>
              <a:rPr lang="en-US" sz="4050" b="1" dirty="0">
                <a:latin typeface="+mj-lt"/>
                <a:ea typeface="+mj-ea"/>
                <a:cs typeface="+mj-cs"/>
              </a:rPr>
              <a:t> </a:t>
            </a:r>
          </a:p>
        </p:txBody>
      </p:sp>
      <p:pic>
        <p:nvPicPr>
          <p:cNvPr id="4" name="Mare lambuche">
            <a:hlinkClick r:id="" action="ppaction://media"/>
            <a:extLst>
              <a:ext uri="{FF2B5EF4-FFF2-40B4-BE49-F238E27FC236}">
                <a16:creationId xmlns:a16="http://schemas.microsoft.com/office/drawing/2014/main" id="{4A3D3734-B934-A4C4-FF95-6CBBE45FF9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4555" y="1567543"/>
            <a:ext cx="7736112" cy="4351563"/>
          </a:xfrm>
          <a:prstGeom prst="rect">
            <a:avLst/>
          </a:prstGeom>
        </p:spPr>
      </p:pic>
    </p:spTree>
    <p:extLst>
      <p:ext uri="{BB962C8B-B14F-4D97-AF65-F5344CB8AC3E}">
        <p14:creationId xmlns:p14="http://schemas.microsoft.com/office/powerpoint/2010/main" val="420666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32CEF-4A4D-8693-7F7E-982FCEBDC85B}"/>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135EBD55-9646-9A28-7298-B4E085400C57}"/>
              </a:ext>
            </a:extLst>
          </p:cNvPr>
          <p:cNvSpPr txBox="1"/>
          <p:nvPr/>
        </p:nvSpPr>
        <p:spPr>
          <a:xfrm>
            <a:off x="881743" y="156486"/>
            <a:ext cx="6655634" cy="631748"/>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dirty="0">
                <a:latin typeface="+mj-lt"/>
                <a:ea typeface="+mj-ea"/>
                <a:cs typeface="+mj-cs"/>
              </a:rPr>
              <a:t>        Le château </a:t>
            </a:r>
            <a:r>
              <a:rPr lang="en-US" sz="4050" b="1" dirty="0" err="1">
                <a:latin typeface="+mj-lt"/>
                <a:ea typeface="+mj-ea"/>
                <a:cs typeface="+mj-cs"/>
              </a:rPr>
              <a:t>d’Emerainville</a:t>
            </a:r>
            <a:r>
              <a:rPr lang="en-US" sz="4050" b="1" dirty="0">
                <a:latin typeface="+mj-lt"/>
                <a:ea typeface="+mj-ea"/>
                <a:cs typeface="+mj-cs"/>
              </a:rPr>
              <a:t> </a:t>
            </a:r>
          </a:p>
        </p:txBody>
      </p:sp>
      <p:sp>
        <p:nvSpPr>
          <p:cNvPr id="14" name="Rectangle 6">
            <a:extLst>
              <a:ext uri="{FF2B5EF4-FFF2-40B4-BE49-F238E27FC236}">
                <a16:creationId xmlns:a16="http://schemas.microsoft.com/office/drawing/2014/main" id="{61EE4D2D-02D2-F663-FA56-6B25867C6418}"/>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dirty="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81C87551-3B38-CC5C-0698-75A5488BFCF3}"/>
              </a:ext>
            </a:extLst>
          </p:cNvPr>
          <p:cNvSpPr txBox="1"/>
          <p:nvPr/>
        </p:nvSpPr>
        <p:spPr>
          <a:xfrm>
            <a:off x="2507400" y="1140293"/>
            <a:ext cx="3596384" cy="1223412"/>
          </a:xfrm>
          <a:prstGeom prst="rect">
            <a:avLst/>
          </a:prstGeom>
          <a:noFill/>
        </p:spPr>
        <p:txBody>
          <a:bodyPr wrap="square">
            <a:spAutoFit/>
          </a:bodyPr>
          <a:lstStyle/>
          <a:p>
            <a:pPr algn="just"/>
            <a:r>
              <a:rPr lang="fr-FR" sz="1050" dirty="0">
                <a:latin typeface="Arial" panose="020B0604020202020204" pitchFamily="34" charset="0"/>
                <a:ea typeface="Times New Roman" panose="02020603050405020304" pitchFamily="18" charset="0"/>
              </a:rPr>
              <a:t>Construit en 1826 par Mr TRICOTEL, riche faïencier à paris. Il fût la propriété de Madame de </a:t>
            </a:r>
            <a:r>
              <a:rPr lang="fr-FR" sz="1050" dirty="0" err="1">
                <a:latin typeface="Arial" panose="020B0604020202020204" pitchFamily="34" charset="0"/>
                <a:ea typeface="Times New Roman" panose="02020603050405020304" pitchFamily="18" charset="0"/>
              </a:rPr>
              <a:t>Fréquant</a:t>
            </a:r>
            <a:r>
              <a:rPr lang="fr-FR" sz="1050" dirty="0">
                <a:latin typeface="Arial" panose="020B0604020202020204" pitchFamily="34" charset="0"/>
                <a:ea typeface="Times New Roman" panose="02020603050405020304" pitchFamily="18" charset="0"/>
              </a:rPr>
              <a:t>, et messieurs, Lecomte et </a:t>
            </a:r>
            <a:r>
              <a:rPr lang="fr-FR" sz="1050" dirty="0" err="1">
                <a:latin typeface="Arial" panose="020B0604020202020204" pitchFamily="34" charset="0"/>
                <a:ea typeface="Times New Roman" panose="02020603050405020304" pitchFamily="18" charset="0"/>
              </a:rPr>
              <a:t>Dubreton</a:t>
            </a:r>
            <a:r>
              <a:rPr lang="fr-FR" sz="1050" dirty="0">
                <a:latin typeface="Arial" panose="020B0604020202020204" pitchFamily="34" charset="0"/>
                <a:ea typeface="Times New Roman" panose="02020603050405020304" pitchFamily="18" charset="0"/>
              </a:rPr>
              <a:t> ( descendants de Mr TRICOTEL). Ce dernier vendit en avril 1956 la propriété à la société Rhône-Poulenc qui utilisait le château et ses abords pour y pratiquer des essais de produits phytosanitaires et vétérinaires</a:t>
            </a:r>
            <a:endParaRPr lang="fr-FR" sz="1050" dirty="0"/>
          </a:p>
        </p:txBody>
      </p:sp>
      <p:pic>
        <p:nvPicPr>
          <p:cNvPr id="5" name="Image 4" descr="Une image contenant diagramme, Plan, ligne, carte&#10;&#10;Description générée automatiquement">
            <a:extLst>
              <a:ext uri="{FF2B5EF4-FFF2-40B4-BE49-F238E27FC236}">
                <a16:creationId xmlns:a16="http://schemas.microsoft.com/office/drawing/2014/main" id="{E81BE03E-E778-D7B9-2A26-9C7B09C1E8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60" y="851690"/>
            <a:ext cx="1862138" cy="1685925"/>
          </a:xfrm>
          <a:prstGeom prst="rect">
            <a:avLst/>
          </a:prstGeom>
        </p:spPr>
      </p:pic>
      <p:pic>
        <p:nvPicPr>
          <p:cNvPr id="11" name="Image 10" descr="Une image contenant plein air, bâtiment, maison, fenêtre&#10;&#10;Description générée automatiquement">
            <a:extLst>
              <a:ext uri="{FF2B5EF4-FFF2-40B4-BE49-F238E27FC236}">
                <a16:creationId xmlns:a16="http://schemas.microsoft.com/office/drawing/2014/main" id="{E92D6D67-6F6A-53F1-8697-5057C5DCF7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49786" y="851231"/>
            <a:ext cx="2528789" cy="1686384"/>
          </a:xfrm>
          <a:prstGeom prst="rect">
            <a:avLst/>
          </a:prstGeom>
        </p:spPr>
      </p:pic>
      <p:pic>
        <p:nvPicPr>
          <p:cNvPr id="2" name="le château emerainville ">
            <a:hlinkClick r:id="" action="ppaction://media"/>
            <a:extLst>
              <a:ext uri="{FF2B5EF4-FFF2-40B4-BE49-F238E27FC236}">
                <a16:creationId xmlns:a16="http://schemas.microsoft.com/office/drawing/2014/main" id="{1BD85100-EC5E-2034-8FFE-72EC4796BAC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512134" y="2744914"/>
            <a:ext cx="6726644" cy="3783737"/>
          </a:xfrm>
          <a:prstGeom prst="rect">
            <a:avLst/>
          </a:prstGeom>
        </p:spPr>
      </p:pic>
    </p:spTree>
    <p:extLst>
      <p:ext uri="{BB962C8B-B14F-4D97-AF65-F5344CB8AC3E}">
        <p14:creationId xmlns:p14="http://schemas.microsoft.com/office/powerpoint/2010/main" val="229342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3154F-142F-5E62-A4FF-4BA7B123DEDA}"/>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73692431-7823-A169-1576-4F73946F87C6}"/>
              </a:ext>
            </a:extLst>
          </p:cNvPr>
          <p:cNvSpPr txBox="1"/>
          <p:nvPr/>
        </p:nvSpPr>
        <p:spPr>
          <a:xfrm>
            <a:off x="4885183" y="857250"/>
            <a:ext cx="3638993" cy="1551065"/>
          </a:xfrm>
          <a:prstGeom prst="rect">
            <a:avLst/>
          </a:prstGeom>
        </p:spPr>
        <p:txBody>
          <a:bodyPr vert="horz" lIns="68580" tIns="34290" rIns="68580" bIns="34290" rtlCol="0" anchor="b">
            <a:normAutofit/>
          </a:bodyPr>
          <a:lstStyle/>
          <a:p>
            <a:pPr>
              <a:lnSpc>
                <a:spcPct val="90000"/>
              </a:lnSpc>
              <a:spcBef>
                <a:spcPct val="0"/>
              </a:spcBef>
              <a:spcAft>
                <a:spcPts val="450"/>
              </a:spcAft>
            </a:pPr>
            <a:r>
              <a:rPr lang="en-US" sz="4050" b="1">
                <a:latin typeface="+mj-lt"/>
                <a:ea typeface="+mj-ea"/>
                <a:cs typeface="+mj-cs"/>
              </a:rPr>
              <a:t>        Le parc Denis le Camus</a:t>
            </a:r>
            <a:endParaRPr lang="en-US" sz="4050" b="1" dirty="0">
              <a:latin typeface="+mj-lt"/>
              <a:ea typeface="+mj-ea"/>
              <a:cs typeface="+mj-cs"/>
            </a:endParaRPr>
          </a:p>
        </p:txBody>
      </p:sp>
      <p:sp>
        <p:nvSpPr>
          <p:cNvPr id="14" name="Rectangle 6">
            <a:extLst>
              <a:ext uri="{FF2B5EF4-FFF2-40B4-BE49-F238E27FC236}">
                <a16:creationId xmlns:a16="http://schemas.microsoft.com/office/drawing/2014/main" id="{B5DB9EA7-5035-7926-AE62-E9C03E32B79F}"/>
              </a:ext>
            </a:extLst>
          </p:cNvPr>
          <p:cNvSpPr>
            <a:spLocks noChangeArrowheads="1"/>
          </p:cNvSpPr>
          <p:nvPr/>
        </p:nvSpPr>
        <p:spPr bwMode="auto">
          <a:xfrm>
            <a:off x="4611390" y="4113086"/>
            <a:ext cx="4077151"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fr-FR" altLang="fr-FR" sz="75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fr-FR" altLang="fr-FR" sz="600"/>
          </a:p>
          <a:p>
            <a:pPr defTabSz="685800" eaLnBrk="0" fontAlgn="base" hangingPunct="0">
              <a:spcBef>
                <a:spcPct val="0"/>
              </a:spcBef>
              <a:spcAft>
                <a:spcPct val="0"/>
              </a:spcAft>
            </a:pPr>
            <a:endParaRPr lang="fr-FR" altLang="fr-FR" sz="900" dirty="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44244F43-1687-1F1D-818F-67045BD9E39D}"/>
              </a:ext>
            </a:extLst>
          </p:cNvPr>
          <p:cNvSpPr txBox="1"/>
          <p:nvPr/>
        </p:nvSpPr>
        <p:spPr>
          <a:xfrm>
            <a:off x="4418160" y="2874886"/>
            <a:ext cx="4573038" cy="2594813"/>
          </a:xfrm>
          <a:prstGeom prst="rect">
            <a:avLst/>
          </a:prstGeom>
          <a:noFill/>
        </p:spPr>
        <p:txBody>
          <a:bodyPr wrap="square">
            <a:spAutoFit/>
          </a:bodyPr>
          <a:lstStyle/>
          <a:p>
            <a:pPr algn="just">
              <a:lnSpc>
                <a:spcPct val="115000"/>
              </a:lnSpc>
              <a:spcAft>
                <a:spcPts val="750"/>
              </a:spcAft>
            </a:pPr>
            <a:r>
              <a:rPr lang="fr-FR" sz="1050" dirty="0">
                <a:latin typeface="Arial" panose="020B0604020202020204" pitchFamily="34" charset="0"/>
                <a:ea typeface="Times New Roman" panose="02020603050405020304" pitchFamily="18" charset="0"/>
                <a:cs typeface="Arial" panose="020B0604020202020204" pitchFamily="34" charset="0"/>
              </a:rPr>
              <a:t>Cet espace de plus de 43 ha recèle un certain nombre d'unités bâties ou naturelles qui confèrent à ce site un caractère remarquable de par leur situation au sein de la ville nouvelle et leur diversité même si tous ces éléments ne sont pas individuellement exceptionnels. La propriété comprend 23 ha de bâtiments, parc et bois ainsi que 20 ha de terres cultivables. Elle compte notamment deux anciens vergers ainsi qu'un potager (80 jardins familiaux). Les murs de l'enceinte de ce dernier sont toujours présents ainsi que son réservoir à eau, son puits, son orangerie et sa serre</a:t>
            </a:r>
          </a:p>
          <a:p>
            <a:pPr algn="just">
              <a:lnSpc>
                <a:spcPct val="115000"/>
              </a:lnSpc>
              <a:spcAft>
                <a:spcPts val="750"/>
              </a:spcAft>
            </a:pPr>
            <a:r>
              <a:rPr lang="fr-FR" sz="1050" dirty="0">
                <a:latin typeface="Arial" panose="020B0604020202020204" pitchFamily="34" charset="0"/>
                <a:ea typeface="Times New Roman" panose="02020603050405020304" pitchFamily="18" charset="0"/>
                <a:cs typeface="Arial" panose="020B0604020202020204" pitchFamily="34" charset="0"/>
              </a:rPr>
              <a:t>La</a:t>
            </a:r>
            <a:r>
              <a:rPr lang="fr-FR" sz="1050" spc="-30"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partie</a:t>
            </a:r>
            <a:r>
              <a:rPr lang="fr-FR" sz="1050" spc="-11"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boisée</a:t>
            </a:r>
            <a:r>
              <a:rPr lang="fr-FR" sz="1050" spc="-26"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du</a:t>
            </a:r>
            <a:r>
              <a:rPr lang="fr-FR" sz="1050" spc="-30"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site</a:t>
            </a:r>
            <a:r>
              <a:rPr lang="fr-FR" sz="1050" spc="-26"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n'a</a:t>
            </a:r>
            <a:r>
              <a:rPr lang="fr-FR" sz="1050" spc="-38"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quasiment pas</a:t>
            </a:r>
            <a:r>
              <a:rPr lang="fr-FR" sz="1050" spc="-26"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subi</a:t>
            </a:r>
            <a:r>
              <a:rPr lang="fr-FR" sz="1050" spc="-41"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de</a:t>
            </a:r>
            <a:r>
              <a:rPr lang="fr-FR" sz="1050" spc="-38"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modification depuis</a:t>
            </a:r>
            <a:r>
              <a:rPr lang="fr-FR" sz="1050" spc="-8"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4</a:t>
            </a:r>
            <a:r>
              <a:rPr lang="fr-FR" sz="1050" spc="-11"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siècles. Les</a:t>
            </a:r>
            <a:r>
              <a:rPr lang="fr-FR" sz="1050" spc="-30"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allées</a:t>
            </a:r>
            <a:r>
              <a:rPr lang="fr-FR" sz="1050" spc="-15"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rectilignes sont</a:t>
            </a:r>
            <a:r>
              <a:rPr lang="fr-FR" sz="1050" spc="-26"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inchangées. En</a:t>
            </a:r>
            <a:r>
              <a:rPr lang="fr-FR" sz="1050" spc="-4"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revanche, la</a:t>
            </a:r>
            <a:r>
              <a:rPr lang="fr-FR" sz="1050" spc="-8"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zone du parc a</a:t>
            </a:r>
            <a:r>
              <a:rPr lang="fr-FR" sz="1050" spc="-23"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été</a:t>
            </a:r>
            <a:r>
              <a:rPr lang="fr-FR" sz="1050" spc="-4"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réaménagée peu</a:t>
            </a:r>
            <a:r>
              <a:rPr lang="fr-FR" sz="1050" spc="-8"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de temps</a:t>
            </a:r>
            <a:r>
              <a:rPr lang="fr-FR" sz="1050" spc="-15"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après la</a:t>
            </a:r>
            <a:r>
              <a:rPr lang="fr-FR" sz="1050" spc="-15" dirty="0">
                <a:latin typeface="Arial" panose="020B0604020202020204" pitchFamily="34" charset="0"/>
                <a:ea typeface="Times New Roman" panose="02020603050405020304" pitchFamily="18" charset="0"/>
                <a:cs typeface="Arial" panose="020B0604020202020204" pitchFamily="34" charset="0"/>
              </a:rPr>
              <a:t> </a:t>
            </a:r>
            <a:r>
              <a:rPr lang="fr-FR" sz="1050" dirty="0">
                <a:latin typeface="Arial" panose="020B0604020202020204" pitchFamily="34" charset="0"/>
                <a:ea typeface="Times New Roman" panose="02020603050405020304" pitchFamily="18" charset="0"/>
                <a:cs typeface="Arial" panose="020B0604020202020204" pitchFamily="34" charset="0"/>
              </a:rPr>
              <a:t>destruction de l'ancien château. </a:t>
            </a:r>
          </a:p>
        </p:txBody>
      </p:sp>
      <p:pic>
        <p:nvPicPr>
          <p:cNvPr id="5" name="Image 4" descr="Une image contenant carte, texte&#10;&#10;Description générée automatiquement">
            <a:extLst>
              <a:ext uri="{FF2B5EF4-FFF2-40B4-BE49-F238E27FC236}">
                <a16:creationId xmlns:a16="http://schemas.microsoft.com/office/drawing/2014/main" id="{B2153655-D201-B128-1189-63179767569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082" y="1403427"/>
            <a:ext cx="1864519" cy="2009775"/>
          </a:xfrm>
          <a:prstGeom prst="rect">
            <a:avLst/>
          </a:prstGeom>
          <a:noFill/>
          <a:ln>
            <a:noFill/>
          </a:ln>
        </p:spPr>
      </p:pic>
      <p:pic>
        <p:nvPicPr>
          <p:cNvPr id="6" name="Image 5" descr="Une image contenant carte, Photographie aérienne, Vue plongeante, Conception urbaine&#10;&#10;Description générée automatiquement">
            <a:extLst>
              <a:ext uri="{FF2B5EF4-FFF2-40B4-BE49-F238E27FC236}">
                <a16:creationId xmlns:a16="http://schemas.microsoft.com/office/drawing/2014/main" id="{0D5249EE-ECA0-0630-FE6E-4766375FEF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17918">
            <a:off x="2407078" y="1522861"/>
            <a:ext cx="1843088" cy="1495901"/>
          </a:xfrm>
          <a:prstGeom prst="rect">
            <a:avLst/>
          </a:prstGeom>
        </p:spPr>
      </p:pic>
      <p:pic>
        <p:nvPicPr>
          <p:cNvPr id="7" name="Image 6" descr="Une image contenant carte, aérien, Photographie aérienne, Vue plongeante&#10;&#10;Description générée automatiquement">
            <a:extLst>
              <a:ext uri="{FF2B5EF4-FFF2-40B4-BE49-F238E27FC236}">
                <a16:creationId xmlns:a16="http://schemas.microsoft.com/office/drawing/2014/main" id="{CB4F5909-A921-89C4-8293-9BFD1DB140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803" y="3542567"/>
            <a:ext cx="4048106" cy="2151582"/>
          </a:xfrm>
          <a:prstGeom prst="rect">
            <a:avLst/>
          </a:prstGeom>
        </p:spPr>
      </p:pic>
      <p:pic>
        <p:nvPicPr>
          <p:cNvPr id="2" name="Image 1">
            <a:extLst>
              <a:ext uri="{FF2B5EF4-FFF2-40B4-BE49-F238E27FC236}">
                <a16:creationId xmlns:a16="http://schemas.microsoft.com/office/drawing/2014/main" id="{3B50B6A7-30EE-7AB7-5B87-BD1893A6ED42}"/>
              </a:ext>
            </a:extLst>
          </p:cNvPr>
          <p:cNvPicPr>
            <a:picLocks noChangeAspect="1"/>
          </p:cNvPicPr>
          <p:nvPr/>
        </p:nvPicPr>
        <p:blipFill>
          <a:blip r:embed="rId6">
            <a:lum/>
            <a:alphaModFix/>
          </a:blip>
          <a:srcRect/>
          <a:stretch>
            <a:fillRect/>
          </a:stretch>
        </p:blipFill>
        <p:spPr>
          <a:xfrm>
            <a:off x="130621" y="130981"/>
            <a:ext cx="1371515" cy="1175584"/>
          </a:xfrm>
          <a:prstGeom prst="rect">
            <a:avLst/>
          </a:prstGeom>
          <a:noFill/>
          <a:ln>
            <a:noFill/>
          </a:ln>
        </p:spPr>
      </p:pic>
    </p:spTree>
    <p:extLst>
      <p:ext uri="{BB962C8B-B14F-4D97-AF65-F5344CB8AC3E}">
        <p14:creationId xmlns:p14="http://schemas.microsoft.com/office/powerpoint/2010/main" val="2211531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022661-EA0A-8D07-8976-5F662A0B9BA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a:extLst>
              <a:ext uri="{FF2B5EF4-FFF2-40B4-BE49-F238E27FC236}">
                <a16:creationId xmlns:a16="http://schemas.microsoft.com/office/drawing/2014/main" id="{2B82816F-A288-F3D6-CA65-16235135E0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897" y="457200"/>
            <a:ext cx="6306206" cy="5943600"/>
          </a:xfrm>
          <a:prstGeom prst="rect">
            <a:avLst/>
          </a:prstGeom>
        </p:spPr>
      </p:pic>
    </p:spTree>
    <p:extLst>
      <p:ext uri="{BB962C8B-B14F-4D97-AF65-F5344CB8AC3E}">
        <p14:creationId xmlns:p14="http://schemas.microsoft.com/office/powerpoint/2010/main" val="175888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C2C3B5-C7FF-CBD2-2B3E-38A3F0D68B34}"/>
              </a:ext>
            </a:extLst>
          </p:cNvPr>
          <p:cNvSpPr txBox="1">
            <a:spLocks noGrp="1"/>
          </p:cNvSpPr>
          <p:nvPr>
            <p:ph type="title" idx="4294967295"/>
          </p:nvPr>
        </p:nvSpPr>
        <p:spPr/>
        <p:txBody>
          <a:bodyPr>
            <a:normAutofit fontScale="90000"/>
          </a:bodyPr>
          <a:lstStyle/>
          <a:p>
            <a:pPr lvl="0"/>
            <a:r>
              <a:rPr lang="fr-FR"/>
              <a:t>Histoire D'EMERY </a:t>
            </a:r>
            <a:br>
              <a:rPr lang="fr-FR"/>
            </a:br>
            <a:r>
              <a:rPr lang="fr-FR"/>
              <a:t> 1170- 1540</a:t>
            </a:r>
          </a:p>
        </p:txBody>
      </p:sp>
      <p:sp>
        <p:nvSpPr>
          <p:cNvPr id="3" name="Espace réservé du texte 2">
            <a:extLst>
              <a:ext uri="{FF2B5EF4-FFF2-40B4-BE49-F238E27FC236}">
                <a16:creationId xmlns:a16="http://schemas.microsoft.com/office/drawing/2014/main" id="{D02D704B-C5CA-BA12-38A2-2C022B26FBA9}"/>
              </a:ext>
            </a:extLst>
          </p:cNvPr>
          <p:cNvSpPr txBox="1">
            <a:spLocks noGrp="1"/>
          </p:cNvSpPr>
          <p:nvPr>
            <p:ph type="body" idx="4294967295"/>
          </p:nvPr>
        </p:nvSpPr>
        <p:spPr>
          <a:xfrm>
            <a:off x="457171" y="2323445"/>
            <a:ext cx="8228763" cy="2771113"/>
          </a:xfrm>
        </p:spPr>
        <p:txBody>
          <a:bodyPr/>
          <a:lstStyle/>
          <a:p>
            <a:pPr lvl="0">
              <a:buSzPct val="45000"/>
              <a:buFont typeface="StarSymbol"/>
              <a:buChar char="●"/>
            </a:pPr>
            <a:r>
              <a:rPr lang="fr-FR"/>
              <a:t>1170  - apparition d' un lieu nommé EMERY</a:t>
            </a:r>
          </a:p>
          <a:p>
            <a:pPr lvl="0">
              <a:buSzPct val="45000"/>
              <a:buFont typeface="StarSymbol"/>
              <a:buChar char="●"/>
            </a:pPr>
            <a:r>
              <a:rPr lang="fr-FR"/>
              <a:t>1220 Ansel d'Hemery premier seigneur de ce lieu</a:t>
            </a:r>
          </a:p>
          <a:p>
            <a:pPr lvl="0">
              <a:buSzPct val="45000"/>
              <a:buFont typeface="StarSymbol"/>
              <a:buChar char="●"/>
            </a:pPr>
            <a:r>
              <a:rPr lang="fr-FR"/>
              <a:t>1540 Emery fut donné à Christophe de Thou par Jean du DRAC</a:t>
            </a:r>
          </a:p>
        </p:txBody>
      </p:sp>
      <p:pic>
        <p:nvPicPr>
          <p:cNvPr id="4" name="Image 3">
            <a:extLst>
              <a:ext uri="{FF2B5EF4-FFF2-40B4-BE49-F238E27FC236}">
                <a16:creationId xmlns:a16="http://schemas.microsoft.com/office/drawing/2014/main" id="{BF809966-D23D-3FD2-9B59-227F6F1EF8E7}"/>
              </a:ext>
            </a:extLst>
          </p:cNvPr>
          <p:cNvPicPr>
            <a:picLocks noChangeAspect="1"/>
          </p:cNvPicPr>
          <p:nvPr/>
        </p:nvPicPr>
        <p:blipFill>
          <a:blip r:embed="rId3">
            <a:lum/>
            <a:alphaModFix/>
          </a:blip>
          <a:srcRect/>
          <a:stretch>
            <a:fillRect/>
          </a:stretch>
        </p:blipFill>
        <p:spPr>
          <a:xfrm>
            <a:off x="195931" y="326912"/>
            <a:ext cx="1371515" cy="117558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740182" y="1127402"/>
            <a:ext cx="4195736" cy="507831"/>
          </a:xfrm>
          <a:prstGeom prst="rect">
            <a:avLst/>
          </a:prstGeom>
          <a:noFill/>
        </p:spPr>
        <p:txBody>
          <a:bodyPr wrap="square" rtlCol="0">
            <a:spAutoFit/>
          </a:bodyPr>
          <a:lstStyle/>
          <a:p>
            <a:pPr algn="ctr"/>
            <a:r>
              <a:rPr lang="fr-FR" sz="2700" dirty="0"/>
              <a:t>Histoire D'EMERY-EN-BRIE </a:t>
            </a:r>
          </a:p>
        </p:txBody>
      </p:sp>
      <p:sp>
        <p:nvSpPr>
          <p:cNvPr id="5" name="ZoneTexte 4">
            <a:extLst>
              <a:ext uri="{FF2B5EF4-FFF2-40B4-BE49-F238E27FC236}">
                <a16:creationId xmlns:a16="http://schemas.microsoft.com/office/drawing/2014/main" id="{0865B64D-5C34-C0B1-71B4-7E8786A3A7AF}"/>
              </a:ext>
            </a:extLst>
          </p:cNvPr>
          <p:cNvSpPr txBox="1"/>
          <p:nvPr/>
        </p:nvSpPr>
        <p:spPr>
          <a:xfrm>
            <a:off x="2812792" y="2455457"/>
            <a:ext cx="4817270" cy="300082"/>
          </a:xfrm>
          <a:prstGeom prst="rect">
            <a:avLst/>
          </a:prstGeom>
          <a:noFill/>
        </p:spPr>
        <p:txBody>
          <a:bodyPr wrap="square" rtlCol="0">
            <a:spAutoFit/>
          </a:bodyPr>
          <a:lstStyle/>
          <a:p>
            <a:pPr lvl="0">
              <a:buSzPct val="45000"/>
            </a:pPr>
            <a:r>
              <a:rPr lang="fr-FR" sz="1350" dirty="0"/>
              <a:t>1540 Emery fut donné à Christophe de Thou par </a:t>
            </a:r>
            <a:r>
              <a:rPr lang="fr-FR" sz="1350" b="1" dirty="0">
                <a:solidFill>
                  <a:srgbClr val="0070C0"/>
                </a:solidFill>
              </a:rPr>
              <a:t>Jean du DRAC</a:t>
            </a:r>
          </a:p>
        </p:txBody>
      </p:sp>
      <p:pic>
        <p:nvPicPr>
          <p:cNvPr id="2" name="Image 1">
            <a:extLst>
              <a:ext uri="{FF2B5EF4-FFF2-40B4-BE49-F238E27FC236}">
                <a16:creationId xmlns:a16="http://schemas.microsoft.com/office/drawing/2014/main" id="{01390CD3-96D4-CC20-FF60-23B63D18E0AF}"/>
              </a:ext>
            </a:extLst>
          </p:cNvPr>
          <p:cNvPicPr>
            <a:picLocks noChangeAspect="1"/>
          </p:cNvPicPr>
          <p:nvPr/>
        </p:nvPicPr>
        <p:blipFill>
          <a:blip r:embed="rId3"/>
          <a:stretch>
            <a:fillRect/>
          </a:stretch>
        </p:blipFill>
        <p:spPr>
          <a:xfrm>
            <a:off x="4873319" y="2732457"/>
            <a:ext cx="2062599" cy="904690"/>
          </a:xfrm>
          <a:prstGeom prst="rect">
            <a:avLst/>
          </a:prstGeom>
        </p:spPr>
      </p:pic>
      <p:pic>
        <p:nvPicPr>
          <p:cNvPr id="6" name="Image 5">
            <a:extLst>
              <a:ext uri="{FF2B5EF4-FFF2-40B4-BE49-F238E27FC236}">
                <a16:creationId xmlns:a16="http://schemas.microsoft.com/office/drawing/2014/main" id="{4B11B396-09F9-1D85-8D2D-7C3E77AED7CB}"/>
              </a:ext>
            </a:extLst>
          </p:cNvPr>
          <p:cNvPicPr>
            <a:picLocks noChangeAspect="1"/>
          </p:cNvPicPr>
          <p:nvPr/>
        </p:nvPicPr>
        <p:blipFill>
          <a:blip r:embed="rId4"/>
          <a:stretch>
            <a:fillRect/>
          </a:stretch>
        </p:blipFill>
        <p:spPr>
          <a:xfrm>
            <a:off x="4241133" y="3673199"/>
            <a:ext cx="3479006" cy="2057400"/>
          </a:xfrm>
          <a:prstGeom prst="rect">
            <a:avLst/>
          </a:prstGeom>
        </p:spPr>
      </p:pic>
      <p:sp>
        <p:nvSpPr>
          <p:cNvPr id="10" name="ZoneTexte 9">
            <a:extLst>
              <a:ext uri="{FF2B5EF4-FFF2-40B4-BE49-F238E27FC236}">
                <a16:creationId xmlns:a16="http://schemas.microsoft.com/office/drawing/2014/main" id="{2D53A7AF-885A-0E6A-51D9-C7DF1B990E19}"/>
              </a:ext>
            </a:extLst>
          </p:cNvPr>
          <p:cNvSpPr txBox="1"/>
          <p:nvPr/>
        </p:nvSpPr>
        <p:spPr>
          <a:xfrm>
            <a:off x="3400243" y="1690356"/>
            <a:ext cx="3180679" cy="646331"/>
          </a:xfrm>
          <a:prstGeom prst="rect">
            <a:avLst/>
          </a:prstGeom>
          <a:noFill/>
        </p:spPr>
        <p:txBody>
          <a:bodyPr wrap="none" rtlCol="0">
            <a:spAutoFit/>
          </a:bodyPr>
          <a:lstStyle/>
          <a:p>
            <a:r>
              <a:rPr lang="fr-FR" b="1" dirty="0">
                <a:solidFill>
                  <a:srgbClr val="0070C0"/>
                </a:solidFill>
              </a:rPr>
              <a:t>Christophe de </a:t>
            </a:r>
            <a:r>
              <a:rPr lang="fr-FR" b="1" dirty="0" err="1">
                <a:solidFill>
                  <a:srgbClr val="0070C0"/>
                </a:solidFill>
              </a:rPr>
              <a:t>thou</a:t>
            </a:r>
            <a:r>
              <a:rPr lang="fr-FR" b="1" dirty="0">
                <a:solidFill>
                  <a:srgbClr val="0070C0"/>
                </a:solidFill>
              </a:rPr>
              <a:t>  1508-1582 </a:t>
            </a:r>
          </a:p>
          <a:p>
            <a:r>
              <a:rPr lang="fr-FR" dirty="0">
                <a:solidFill>
                  <a:srgbClr val="002060"/>
                </a:solidFill>
              </a:rPr>
              <a:t>  Seigneur d’Emery   1540 -1582</a:t>
            </a:r>
          </a:p>
        </p:txBody>
      </p:sp>
      <p:sp>
        <p:nvSpPr>
          <p:cNvPr id="12" name="ZoneTexte 11">
            <a:extLst>
              <a:ext uri="{FF2B5EF4-FFF2-40B4-BE49-F238E27FC236}">
                <a16:creationId xmlns:a16="http://schemas.microsoft.com/office/drawing/2014/main" id="{D08C6216-6A24-B6FF-C4EE-331D0B0C3F21}"/>
              </a:ext>
            </a:extLst>
          </p:cNvPr>
          <p:cNvSpPr txBox="1"/>
          <p:nvPr/>
        </p:nvSpPr>
        <p:spPr>
          <a:xfrm>
            <a:off x="175645" y="4391306"/>
            <a:ext cx="4065488" cy="1131079"/>
          </a:xfrm>
          <a:prstGeom prst="rect">
            <a:avLst/>
          </a:prstGeom>
          <a:noFill/>
        </p:spPr>
        <p:txBody>
          <a:bodyPr wrap="square" rtlCol="0">
            <a:spAutoFit/>
          </a:bodyPr>
          <a:lstStyle/>
          <a:p>
            <a:r>
              <a:rPr lang="fr-FR" sz="1350" dirty="0"/>
              <a:t>Christophe de Thou était le fils d'</a:t>
            </a:r>
            <a:r>
              <a:rPr lang="fr-FR" sz="1350" dirty="0">
                <a:hlinkClick r:id="rId5" tooltip="Augustin de Thou"/>
              </a:rPr>
              <a:t>Augustin de Thou</a:t>
            </a:r>
            <a:r>
              <a:rPr lang="fr-FR" sz="1350" dirty="0"/>
              <a:t>, seigneur de Bonneuil et de Villebon, </a:t>
            </a:r>
            <a:r>
              <a:rPr lang="fr-FR" sz="1350" dirty="0">
                <a:hlinkClick r:id="rId6" tooltip="Président à mortier"/>
              </a:rPr>
              <a:t>président à mortier</a:t>
            </a:r>
            <a:r>
              <a:rPr lang="fr-FR" sz="1350" dirty="0"/>
              <a:t> du </a:t>
            </a:r>
            <a:r>
              <a:rPr lang="fr-FR" sz="1350" dirty="0">
                <a:hlinkClick r:id="rId7" tooltip="Parlement de Paris"/>
              </a:rPr>
              <a:t>parlement de Paris</a:t>
            </a:r>
            <a:r>
              <a:rPr lang="fr-FR" sz="1350" dirty="0"/>
              <a:t>, mort le 6 mars </a:t>
            </a:r>
            <a:r>
              <a:rPr lang="fr-FR" sz="1350" dirty="0">
                <a:hlinkClick r:id="rId8" tooltip="1554"/>
              </a:rPr>
              <a:t>1554</a:t>
            </a:r>
            <a:r>
              <a:rPr lang="fr-FR" sz="1350" dirty="0"/>
              <a:t>, et de Claude de Marle de Versigny (fille de Jean de Marle, seigneur de Versigny, et d'</a:t>
            </a:r>
            <a:r>
              <a:rPr lang="fr-FR" sz="1350" dirty="0">
                <a:hlinkClick r:id="rId9" tooltip="Famille du Drac"/>
              </a:rPr>
              <a:t>Anne du Drac</a:t>
            </a:r>
            <a:r>
              <a:rPr lang="fr-FR" sz="1350" dirty="0"/>
              <a:t>). </a:t>
            </a:r>
          </a:p>
        </p:txBody>
      </p:sp>
      <p:pic>
        <p:nvPicPr>
          <p:cNvPr id="8" name="Image 7">
            <a:extLst>
              <a:ext uri="{FF2B5EF4-FFF2-40B4-BE49-F238E27FC236}">
                <a16:creationId xmlns:a16="http://schemas.microsoft.com/office/drawing/2014/main" id="{3D5B46B6-76B8-6D63-4EB5-4D1AA76DAA7B}"/>
              </a:ext>
            </a:extLst>
          </p:cNvPr>
          <p:cNvPicPr>
            <a:picLocks noChangeAspect="1"/>
          </p:cNvPicPr>
          <p:nvPr/>
        </p:nvPicPr>
        <p:blipFill>
          <a:blip r:embed="rId10"/>
          <a:stretch>
            <a:fillRect/>
          </a:stretch>
        </p:blipFill>
        <p:spPr>
          <a:xfrm flipH="1">
            <a:off x="979312" y="2006266"/>
            <a:ext cx="1726787" cy="2227007"/>
          </a:xfrm>
          <a:prstGeom prst="rect">
            <a:avLst/>
          </a:prstGeom>
        </p:spPr>
      </p:pic>
      <p:pic>
        <p:nvPicPr>
          <p:cNvPr id="9" name="Image 8">
            <a:extLst>
              <a:ext uri="{FF2B5EF4-FFF2-40B4-BE49-F238E27FC236}">
                <a16:creationId xmlns:a16="http://schemas.microsoft.com/office/drawing/2014/main" id="{EDC0809D-D05C-FC4A-223D-3E6BD16A574A}"/>
              </a:ext>
            </a:extLst>
          </p:cNvPr>
          <p:cNvPicPr>
            <a:picLocks noChangeAspect="1"/>
          </p:cNvPicPr>
          <p:nvPr/>
        </p:nvPicPr>
        <p:blipFill>
          <a:blip r:embed="rId11"/>
          <a:stretch>
            <a:fillRect/>
          </a:stretch>
        </p:blipFill>
        <p:spPr>
          <a:xfrm>
            <a:off x="7630061" y="999562"/>
            <a:ext cx="1353429" cy="2501101"/>
          </a:xfrm>
          <a:prstGeom prst="rect">
            <a:avLst/>
          </a:prstGeom>
        </p:spPr>
      </p:pic>
      <p:pic>
        <p:nvPicPr>
          <p:cNvPr id="13" name="Image 12">
            <a:extLst>
              <a:ext uri="{FF2B5EF4-FFF2-40B4-BE49-F238E27FC236}">
                <a16:creationId xmlns:a16="http://schemas.microsoft.com/office/drawing/2014/main" id="{DAB52B19-BD86-B956-D7B0-A55ABB41C6DF}"/>
              </a:ext>
            </a:extLst>
          </p:cNvPr>
          <p:cNvPicPr>
            <a:picLocks noChangeAspect="1"/>
          </p:cNvPicPr>
          <p:nvPr/>
        </p:nvPicPr>
        <p:blipFill>
          <a:blip r:embed="rId12"/>
          <a:stretch>
            <a:fillRect/>
          </a:stretch>
        </p:blipFill>
        <p:spPr>
          <a:xfrm>
            <a:off x="7684166" y="3564472"/>
            <a:ext cx="1312278" cy="662998"/>
          </a:xfrm>
          <a:prstGeom prst="rect">
            <a:avLst/>
          </a:prstGeom>
        </p:spPr>
      </p:pic>
    </p:spTree>
    <p:extLst>
      <p:ext uri="{BB962C8B-B14F-4D97-AF65-F5344CB8AC3E}">
        <p14:creationId xmlns:p14="http://schemas.microsoft.com/office/powerpoint/2010/main" val="1056657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2673905" y="1638686"/>
            <a:ext cx="3766800" cy="369332"/>
          </a:xfrm>
          <a:prstGeom prst="rect">
            <a:avLst/>
          </a:prstGeom>
          <a:noFill/>
        </p:spPr>
        <p:txBody>
          <a:bodyPr wrap="none" rtlCol="0">
            <a:spAutoFit/>
          </a:bodyPr>
          <a:lstStyle/>
          <a:p>
            <a:r>
              <a:rPr lang="fr-FR" b="1" dirty="0">
                <a:solidFill>
                  <a:srgbClr val="0070C0"/>
                </a:solidFill>
              </a:rPr>
              <a:t>Jacques-Auguste de Thou  1553 -1617</a:t>
            </a:r>
          </a:p>
        </p:txBody>
      </p:sp>
      <p:sp>
        <p:nvSpPr>
          <p:cNvPr id="12" name="ZoneTexte 11">
            <a:extLst>
              <a:ext uri="{FF2B5EF4-FFF2-40B4-BE49-F238E27FC236}">
                <a16:creationId xmlns:a16="http://schemas.microsoft.com/office/drawing/2014/main" id="{D08C6216-6A24-B6FF-C4EE-331D0B0C3F21}"/>
              </a:ext>
            </a:extLst>
          </p:cNvPr>
          <p:cNvSpPr txBox="1"/>
          <p:nvPr/>
        </p:nvSpPr>
        <p:spPr>
          <a:xfrm>
            <a:off x="2887900" y="2736815"/>
            <a:ext cx="4504640" cy="1546577"/>
          </a:xfrm>
          <a:prstGeom prst="rect">
            <a:avLst/>
          </a:prstGeom>
          <a:noFill/>
        </p:spPr>
        <p:txBody>
          <a:bodyPr wrap="square" rtlCol="0">
            <a:spAutoFit/>
          </a:bodyPr>
          <a:lstStyle/>
          <a:p>
            <a:pPr defTabSz="685800" hangingPunct="0">
              <a:defRPr sz="1800" b="0" i="0" u="none" strike="noStrike" kern="0" cap="none" spc="0" baseline="0">
                <a:solidFill>
                  <a:srgbClr val="000000"/>
                </a:solidFill>
                <a:uFillTx/>
              </a:defRPr>
            </a:pPr>
            <a:r>
              <a:rPr lang="fr-FR" sz="1350" dirty="0">
                <a:solidFill>
                  <a:srgbClr val="000000"/>
                </a:solidFill>
                <a:ea typeface="Microsoft YaHei" pitchFamily="2"/>
                <a:cs typeface="Arial" panose="020B0604020202020204" pitchFamily="34" charset="0"/>
              </a:rPr>
              <a:t>Il prit une part importante aux conférences de Suresnes, qui préparèrent l'entrée de Henri IV dans Paris le 22 mai 1594, ainsi qu'à la rédaction de l'Édit de Nantes (1598).</a:t>
            </a:r>
          </a:p>
          <a:p>
            <a:pPr defTabSz="685800" hangingPunct="0">
              <a:defRPr sz="1800" b="0" i="0" u="none" strike="noStrike" kern="0" cap="none" spc="0" baseline="0">
                <a:solidFill>
                  <a:srgbClr val="000000"/>
                </a:solidFill>
                <a:uFillTx/>
              </a:defRPr>
            </a:pPr>
            <a:endParaRPr lang="fr-FR" sz="1350" dirty="0">
              <a:solidFill>
                <a:srgbClr val="000000"/>
              </a:solidFill>
              <a:ea typeface="Microsoft YaHei" pitchFamily="2"/>
              <a:cs typeface="Arial" panose="020B0604020202020204" pitchFamily="34" charset="0"/>
            </a:endParaRPr>
          </a:p>
          <a:p>
            <a:pPr defTabSz="685800" hangingPunct="0">
              <a:defRPr sz="1800" b="0" i="0" u="none" strike="noStrike" kern="0" cap="none" spc="0" baseline="0">
                <a:solidFill>
                  <a:srgbClr val="000000"/>
                </a:solidFill>
                <a:uFillTx/>
              </a:defRPr>
            </a:pPr>
            <a:r>
              <a:rPr lang="fr-FR" sz="1350" dirty="0">
                <a:solidFill>
                  <a:srgbClr val="000000"/>
                </a:solidFill>
                <a:ea typeface="Microsoft YaHei" pitchFamily="2"/>
                <a:cs typeface="Arial" panose="020B0604020202020204" pitchFamily="34" charset="0"/>
              </a:rPr>
              <a:t>Président à mortier en 1595,il fait enregistrer l'Édit de Nantes en 1598</a:t>
            </a:r>
          </a:p>
          <a:p>
            <a:r>
              <a:rPr lang="fr-FR" sz="1350" dirty="0"/>
              <a:t>. </a:t>
            </a:r>
          </a:p>
        </p:txBody>
      </p:sp>
      <p:sp>
        <p:nvSpPr>
          <p:cNvPr id="14" name="ZoneTexte 13">
            <a:extLst>
              <a:ext uri="{FF2B5EF4-FFF2-40B4-BE49-F238E27FC236}">
                <a16:creationId xmlns:a16="http://schemas.microsoft.com/office/drawing/2014/main" id="{B872A40A-ECC7-3C27-2B65-9D89451ED015}"/>
              </a:ext>
            </a:extLst>
          </p:cNvPr>
          <p:cNvSpPr txBox="1"/>
          <p:nvPr/>
        </p:nvSpPr>
        <p:spPr>
          <a:xfrm>
            <a:off x="2849752" y="1928809"/>
            <a:ext cx="3802644" cy="300082"/>
          </a:xfrm>
          <a:prstGeom prst="rect">
            <a:avLst/>
          </a:prstGeom>
          <a:noFill/>
        </p:spPr>
        <p:txBody>
          <a:bodyPr wrap="none" rtlCol="0">
            <a:spAutoFit/>
          </a:bodyPr>
          <a:lstStyle/>
          <a:p>
            <a:pPr algn="ctr" defTabSz="685800" hangingPunct="0">
              <a:defRPr sz="1800" b="0" i="0" u="none" strike="noStrike" kern="0" cap="none" spc="0" baseline="0">
                <a:solidFill>
                  <a:srgbClr val="000000"/>
                </a:solidFill>
                <a:uFillTx/>
              </a:defRPr>
            </a:pPr>
            <a:r>
              <a:rPr lang="fr-FR" sz="1350" dirty="0">
                <a:solidFill>
                  <a:srgbClr val="000000"/>
                </a:solidFill>
                <a:ea typeface="Microsoft YaHei" pitchFamily="2"/>
                <a:cs typeface="Arial" pitchFamily="2"/>
              </a:rPr>
              <a:t>Grand historien de l'époque des guerres de religion</a:t>
            </a:r>
          </a:p>
        </p:txBody>
      </p:sp>
      <p:pic>
        <p:nvPicPr>
          <p:cNvPr id="15" name="Image 14">
            <a:extLst>
              <a:ext uri="{FF2B5EF4-FFF2-40B4-BE49-F238E27FC236}">
                <a16:creationId xmlns:a16="http://schemas.microsoft.com/office/drawing/2014/main" id="{0EE4104A-409B-A69C-C5C3-83859A3BB5AD}"/>
              </a:ext>
            </a:extLst>
          </p:cNvPr>
          <p:cNvPicPr>
            <a:picLocks noChangeAspect="1"/>
          </p:cNvPicPr>
          <p:nvPr/>
        </p:nvPicPr>
        <p:blipFill>
          <a:blip r:embed="rId3"/>
          <a:stretch>
            <a:fillRect/>
          </a:stretch>
        </p:blipFill>
        <p:spPr>
          <a:xfrm>
            <a:off x="503806" y="2511592"/>
            <a:ext cx="2002595" cy="2503245"/>
          </a:xfrm>
          <a:prstGeom prst="rect">
            <a:avLst/>
          </a:prstGeom>
        </p:spPr>
      </p:pic>
      <p:pic>
        <p:nvPicPr>
          <p:cNvPr id="23" name="Image 22">
            <a:extLst>
              <a:ext uri="{FF2B5EF4-FFF2-40B4-BE49-F238E27FC236}">
                <a16:creationId xmlns:a16="http://schemas.microsoft.com/office/drawing/2014/main" id="{EA69024D-A9C7-688B-9DD4-97458174111F}"/>
              </a:ext>
            </a:extLst>
          </p:cNvPr>
          <p:cNvPicPr>
            <a:picLocks noChangeAspect="1"/>
          </p:cNvPicPr>
          <p:nvPr/>
        </p:nvPicPr>
        <p:blipFill>
          <a:blip r:embed="rId4"/>
          <a:stretch>
            <a:fillRect/>
          </a:stretch>
        </p:blipFill>
        <p:spPr>
          <a:xfrm>
            <a:off x="7610756" y="1027683"/>
            <a:ext cx="1313106" cy="664100"/>
          </a:xfrm>
          <a:prstGeom prst="rect">
            <a:avLst/>
          </a:prstGeom>
        </p:spPr>
      </p:pic>
      <p:pic>
        <p:nvPicPr>
          <p:cNvPr id="25" name="Image 24">
            <a:extLst>
              <a:ext uri="{FF2B5EF4-FFF2-40B4-BE49-F238E27FC236}">
                <a16:creationId xmlns:a16="http://schemas.microsoft.com/office/drawing/2014/main" id="{FA1D20F0-EBEE-EE4A-9E52-BED1630A725A}"/>
              </a:ext>
            </a:extLst>
          </p:cNvPr>
          <p:cNvPicPr>
            <a:picLocks noChangeAspect="1"/>
          </p:cNvPicPr>
          <p:nvPr/>
        </p:nvPicPr>
        <p:blipFill>
          <a:blip r:embed="rId5"/>
          <a:stretch>
            <a:fillRect/>
          </a:stretch>
        </p:blipFill>
        <p:spPr>
          <a:xfrm>
            <a:off x="7590128" y="1746321"/>
            <a:ext cx="1306857" cy="570802"/>
          </a:xfrm>
          <a:prstGeom prst="rect">
            <a:avLst/>
          </a:prstGeom>
        </p:spPr>
      </p:pic>
      <p:pic>
        <p:nvPicPr>
          <p:cNvPr id="26" name="Image 25">
            <a:extLst>
              <a:ext uri="{FF2B5EF4-FFF2-40B4-BE49-F238E27FC236}">
                <a16:creationId xmlns:a16="http://schemas.microsoft.com/office/drawing/2014/main" id="{430F4372-405B-4A3F-E688-8386E9FEE15F}"/>
              </a:ext>
            </a:extLst>
          </p:cNvPr>
          <p:cNvPicPr>
            <a:picLocks noChangeAspect="1"/>
          </p:cNvPicPr>
          <p:nvPr/>
        </p:nvPicPr>
        <p:blipFill>
          <a:blip r:embed="rId6"/>
          <a:stretch>
            <a:fillRect/>
          </a:stretch>
        </p:blipFill>
        <p:spPr>
          <a:xfrm>
            <a:off x="6012685" y="3940421"/>
            <a:ext cx="2550695" cy="1701791"/>
          </a:xfrm>
          <a:prstGeom prst="rect">
            <a:avLst/>
          </a:prstGeom>
        </p:spPr>
      </p:pic>
      <p:pic>
        <p:nvPicPr>
          <p:cNvPr id="28" name="Image 27">
            <a:extLst>
              <a:ext uri="{FF2B5EF4-FFF2-40B4-BE49-F238E27FC236}">
                <a16:creationId xmlns:a16="http://schemas.microsoft.com/office/drawing/2014/main" id="{9A118B34-11CB-919C-33AF-789DE2582881}"/>
              </a:ext>
            </a:extLst>
          </p:cNvPr>
          <p:cNvPicPr>
            <a:picLocks noChangeAspect="1"/>
          </p:cNvPicPr>
          <p:nvPr/>
        </p:nvPicPr>
        <p:blipFill>
          <a:blip r:embed="rId7"/>
          <a:stretch>
            <a:fillRect/>
          </a:stretch>
        </p:blipFill>
        <p:spPr>
          <a:xfrm>
            <a:off x="7610757" y="2372751"/>
            <a:ext cx="1286228" cy="577490"/>
          </a:xfrm>
          <a:prstGeom prst="rect">
            <a:avLst/>
          </a:prstGeom>
        </p:spPr>
      </p:pic>
      <p:sp>
        <p:nvSpPr>
          <p:cNvPr id="30" name="ZoneTexte 29">
            <a:extLst>
              <a:ext uri="{FF2B5EF4-FFF2-40B4-BE49-F238E27FC236}">
                <a16:creationId xmlns:a16="http://schemas.microsoft.com/office/drawing/2014/main" id="{4E64F93C-544A-E48F-3A45-D853CBDB8CED}"/>
              </a:ext>
            </a:extLst>
          </p:cNvPr>
          <p:cNvSpPr txBox="1"/>
          <p:nvPr/>
        </p:nvSpPr>
        <p:spPr>
          <a:xfrm>
            <a:off x="3301955" y="2298187"/>
            <a:ext cx="3513247" cy="369332"/>
          </a:xfrm>
          <a:prstGeom prst="rect">
            <a:avLst/>
          </a:prstGeom>
          <a:noFill/>
        </p:spPr>
        <p:txBody>
          <a:bodyPr wrap="square">
            <a:spAutoFit/>
          </a:bodyPr>
          <a:lstStyle/>
          <a:p>
            <a:r>
              <a:rPr lang="fr-FR" dirty="0">
                <a:solidFill>
                  <a:srgbClr val="002060"/>
                </a:solidFill>
              </a:rPr>
              <a:t>Seigneur d’Emery   1582 -1617</a:t>
            </a:r>
            <a:endParaRPr lang="fr-FR" dirty="0"/>
          </a:p>
        </p:txBody>
      </p:sp>
    </p:spTree>
    <p:extLst>
      <p:ext uri="{BB962C8B-B14F-4D97-AF65-F5344CB8AC3E}">
        <p14:creationId xmlns:p14="http://schemas.microsoft.com/office/powerpoint/2010/main" val="130080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2673905" y="1638686"/>
            <a:ext cx="3306033" cy="369332"/>
          </a:xfrm>
          <a:prstGeom prst="rect">
            <a:avLst/>
          </a:prstGeom>
          <a:noFill/>
        </p:spPr>
        <p:txBody>
          <a:bodyPr wrap="none" rtlCol="0">
            <a:spAutoFit/>
          </a:bodyPr>
          <a:lstStyle/>
          <a:p>
            <a:r>
              <a:rPr lang="fr-FR" b="1" dirty="0">
                <a:solidFill>
                  <a:srgbClr val="0070C0"/>
                </a:solidFill>
              </a:rPr>
              <a:t>        Michel </a:t>
            </a:r>
            <a:r>
              <a:rPr lang="fr-FR" b="1" dirty="0" err="1">
                <a:solidFill>
                  <a:srgbClr val="0070C0"/>
                </a:solidFill>
              </a:rPr>
              <a:t>Particelli</a:t>
            </a:r>
            <a:r>
              <a:rPr lang="fr-FR" b="1" dirty="0">
                <a:solidFill>
                  <a:srgbClr val="0070C0"/>
                </a:solidFill>
              </a:rPr>
              <a:t>  1596 -1650</a:t>
            </a:r>
          </a:p>
        </p:txBody>
      </p:sp>
      <p:pic>
        <p:nvPicPr>
          <p:cNvPr id="28" name="Image 27">
            <a:extLst>
              <a:ext uri="{FF2B5EF4-FFF2-40B4-BE49-F238E27FC236}">
                <a16:creationId xmlns:a16="http://schemas.microsoft.com/office/drawing/2014/main" id="{9A118B34-11CB-919C-33AF-789DE2582881}"/>
              </a:ext>
            </a:extLst>
          </p:cNvPr>
          <p:cNvPicPr>
            <a:picLocks noChangeAspect="1"/>
          </p:cNvPicPr>
          <p:nvPr/>
        </p:nvPicPr>
        <p:blipFill>
          <a:blip r:embed="rId3"/>
          <a:stretch>
            <a:fillRect/>
          </a:stretch>
        </p:blipFill>
        <p:spPr>
          <a:xfrm>
            <a:off x="7728998" y="1039024"/>
            <a:ext cx="1286228" cy="577490"/>
          </a:xfrm>
          <a:prstGeom prst="rect">
            <a:avLst/>
          </a:prstGeom>
        </p:spPr>
      </p:pic>
      <p:sp>
        <p:nvSpPr>
          <p:cNvPr id="30" name="ZoneTexte 29">
            <a:extLst>
              <a:ext uri="{FF2B5EF4-FFF2-40B4-BE49-F238E27FC236}">
                <a16:creationId xmlns:a16="http://schemas.microsoft.com/office/drawing/2014/main" id="{4E64F93C-544A-E48F-3A45-D853CBDB8CED}"/>
              </a:ext>
            </a:extLst>
          </p:cNvPr>
          <p:cNvSpPr txBox="1"/>
          <p:nvPr/>
        </p:nvSpPr>
        <p:spPr>
          <a:xfrm>
            <a:off x="2994450" y="1948295"/>
            <a:ext cx="3513247" cy="369332"/>
          </a:xfrm>
          <a:prstGeom prst="rect">
            <a:avLst/>
          </a:prstGeom>
          <a:noFill/>
        </p:spPr>
        <p:txBody>
          <a:bodyPr wrap="square">
            <a:spAutoFit/>
          </a:bodyPr>
          <a:lstStyle/>
          <a:p>
            <a:r>
              <a:rPr lang="fr-FR" dirty="0">
                <a:solidFill>
                  <a:srgbClr val="002060"/>
                </a:solidFill>
              </a:rPr>
              <a:t>Seigneur d’Emery   1619 -1650</a:t>
            </a:r>
            <a:endParaRPr lang="fr-FR" dirty="0"/>
          </a:p>
        </p:txBody>
      </p:sp>
      <p:pic>
        <p:nvPicPr>
          <p:cNvPr id="2" name="Image 1">
            <a:extLst>
              <a:ext uri="{FF2B5EF4-FFF2-40B4-BE49-F238E27FC236}">
                <a16:creationId xmlns:a16="http://schemas.microsoft.com/office/drawing/2014/main" id="{0A807FF1-F284-8543-A381-00701E98C7CE}"/>
              </a:ext>
            </a:extLst>
          </p:cNvPr>
          <p:cNvPicPr>
            <a:picLocks noChangeAspect="1"/>
          </p:cNvPicPr>
          <p:nvPr/>
        </p:nvPicPr>
        <p:blipFill>
          <a:blip r:embed="rId4"/>
          <a:stretch>
            <a:fillRect/>
          </a:stretch>
        </p:blipFill>
        <p:spPr>
          <a:xfrm>
            <a:off x="247015" y="2205808"/>
            <a:ext cx="2373074" cy="3036071"/>
          </a:xfrm>
          <a:prstGeom prst="rect">
            <a:avLst/>
          </a:prstGeom>
        </p:spPr>
      </p:pic>
      <p:pic>
        <p:nvPicPr>
          <p:cNvPr id="6" name="Image 5">
            <a:extLst>
              <a:ext uri="{FF2B5EF4-FFF2-40B4-BE49-F238E27FC236}">
                <a16:creationId xmlns:a16="http://schemas.microsoft.com/office/drawing/2014/main" id="{56D0831C-0FA5-539F-EFDE-59AE6662ACDF}"/>
              </a:ext>
            </a:extLst>
          </p:cNvPr>
          <p:cNvPicPr>
            <a:picLocks noChangeAspect="1"/>
          </p:cNvPicPr>
          <p:nvPr/>
        </p:nvPicPr>
        <p:blipFill>
          <a:blip r:embed="rId5"/>
          <a:stretch>
            <a:fillRect/>
          </a:stretch>
        </p:blipFill>
        <p:spPr>
          <a:xfrm>
            <a:off x="7737731" y="1666118"/>
            <a:ext cx="1277495" cy="539690"/>
          </a:xfrm>
          <a:prstGeom prst="rect">
            <a:avLst/>
          </a:prstGeom>
        </p:spPr>
      </p:pic>
      <p:sp>
        <p:nvSpPr>
          <p:cNvPr id="9" name="ZoneTexte 8">
            <a:extLst>
              <a:ext uri="{FF2B5EF4-FFF2-40B4-BE49-F238E27FC236}">
                <a16:creationId xmlns:a16="http://schemas.microsoft.com/office/drawing/2014/main" id="{16F3088A-DBD9-8F1F-B012-C4E4AA42BF59}"/>
              </a:ext>
            </a:extLst>
          </p:cNvPr>
          <p:cNvSpPr txBox="1"/>
          <p:nvPr/>
        </p:nvSpPr>
        <p:spPr>
          <a:xfrm>
            <a:off x="2782629" y="2341444"/>
            <a:ext cx="4504640" cy="507831"/>
          </a:xfrm>
          <a:prstGeom prst="rect">
            <a:avLst/>
          </a:prstGeom>
          <a:noFill/>
        </p:spPr>
        <p:txBody>
          <a:bodyPr wrap="square" rtlCol="0">
            <a:spAutoFit/>
          </a:bodyPr>
          <a:lstStyle/>
          <a:p>
            <a:pPr defTabSz="685800" hangingPunct="0">
              <a:defRPr sz="1800" b="0" i="0" u="none" strike="noStrike" kern="0" cap="none" spc="0" baseline="0">
                <a:solidFill>
                  <a:srgbClr val="000000"/>
                </a:solidFill>
                <a:uFillTx/>
              </a:defRPr>
            </a:pPr>
            <a:r>
              <a:rPr lang="fr-FR" sz="1350" b="1" dirty="0"/>
              <a:t> </a:t>
            </a:r>
            <a:r>
              <a:rPr lang="fr-FR" sz="1350" dirty="0"/>
              <a:t>en 1619  Les héritiers de Jacques –Auguste de Thou ont vendu la terre et le château d’Emery-en-Brie</a:t>
            </a:r>
            <a:endParaRPr lang="fr-FR" sz="1350" b="1" dirty="0">
              <a:solidFill>
                <a:srgbClr val="000000"/>
              </a:solidFill>
              <a:ea typeface="Microsoft YaHei" pitchFamily="2"/>
              <a:cs typeface="Arial" panose="020B0604020202020204" pitchFamily="34" charset="0"/>
            </a:endParaRPr>
          </a:p>
        </p:txBody>
      </p:sp>
      <p:sp>
        <p:nvSpPr>
          <p:cNvPr id="5" name="ZoneTexte 4">
            <a:extLst>
              <a:ext uri="{FF2B5EF4-FFF2-40B4-BE49-F238E27FC236}">
                <a16:creationId xmlns:a16="http://schemas.microsoft.com/office/drawing/2014/main" id="{D41CC1A4-8B79-7354-AB59-D34D84CAD841}"/>
              </a:ext>
            </a:extLst>
          </p:cNvPr>
          <p:cNvSpPr txBox="1"/>
          <p:nvPr/>
        </p:nvSpPr>
        <p:spPr>
          <a:xfrm>
            <a:off x="2782629" y="2813491"/>
            <a:ext cx="5746531" cy="715581"/>
          </a:xfrm>
          <a:prstGeom prst="rect">
            <a:avLst/>
          </a:prstGeom>
          <a:noFill/>
        </p:spPr>
        <p:txBody>
          <a:bodyPr wrap="square" rtlCol="0">
            <a:spAutoFit/>
          </a:bodyPr>
          <a:lstStyle/>
          <a:p>
            <a:r>
              <a:rPr lang="fr-FR" sz="1350" dirty="0"/>
              <a:t>Le château comportait alors un corps de logis entouré d'un fossé et précédé d'une cour, une grange et des remises de carrosses placées de part et d'autre du portail d'entrée.</a:t>
            </a:r>
          </a:p>
        </p:txBody>
      </p:sp>
      <p:sp>
        <p:nvSpPr>
          <p:cNvPr id="11" name="ZoneTexte 10">
            <a:extLst>
              <a:ext uri="{FF2B5EF4-FFF2-40B4-BE49-F238E27FC236}">
                <a16:creationId xmlns:a16="http://schemas.microsoft.com/office/drawing/2014/main" id="{04EB08EE-21FA-4893-8E4D-279E4D5DE88E}"/>
              </a:ext>
            </a:extLst>
          </p:cNvPr>
          <p:cNvSpPr txBox="1"/>
          <p:nvPr/>
        </p:nvSpPr>
        <p:spPr>
          <a:xfrm>
            <a:off x="2824739" y="3543202"/>
            <a:ext cx="4874732" cy="507831"/>
          </a:xfrm>
          <a:prstGeom prst="rect">
            <a:avLst/>
          </a:prstGeom>
          <a:noFill/>
        </p:spPr>
        <p:txBody>
          <a:bodyPr wrap="none" rtlCol="0">
            <a:spAutoFit/>
          </a:bodyPr>
          <a:lstStyle/>
          <a:p>
            <a:r>
              <a:rPr lang="fr-FR" sz="1350" dirty="0"/>
              <a:t>En 1640, l’architecte </a:t>
            </a:r>
            <a:r>
              <a:rPr lang="fr-FR" sz="1350" b="1" dirty="0"/>
              <a:t> Chamois</a:t>
            </a:r>
            <a:r>
              <a:rPr lang="fr-FR" sz="1350" dirty="0"/>
              <a:t> se voit confier d'importants travaux </a:t>
            </a:r>
          </a:p>
          <a:p>
            <a:r>
              <a:rPr lang="fr-FR" sz="1350" dirty="0"/>
              <a:t>au château d'</a:t>
            </a:r>
            <a:r>
              <a:rPr lang="fr-FR" sz="1350" b="1" dirty="0"/>
              <a:t>Emery-en-Brie</a:t>
            </a:r>
            <a:endParaRPr lang="fr-FR" sz="1350" dirty="0"/>
          </a:p>
        </p:txBody>
      </p:sp>
      <p:pic>
        <p:nvPicPr>
          <p:cNvPr id="13" name="Image 12">
            <a:extLst>
              <a:ext uri="{FF2B5EF4-FFF2-40B4-BE49-F238E27FC236}">
                <a16:creationId xmlns:a16="http://schemas.microsoft.com/office/drawing/2014/main" id="{2F9AE1C4-7E60-F107-2D5E-3A4E98DB7E66}"/>
              </a:ext>
            </a:extLst>
          </p:cNvPr>
          <p:cNvPicPr>
            <a:picLocks noChangeAspect="1"/>
          </p:cNvPicPr>
          <p:nvPr/>
        </p:nvPicPr>
        <p:blipFill>
          <a:blip r:embed="rId6"/>
          <a:stretch>
            <a:fillRect/>
          </a:stretch>
        </p:blipFill>
        <p:spPr>
          <a:xfrm>
            <a:off x="2824739" y="4065162"/>
            <a:ext cx="1933751" cy="1801810"/>
          </a:xfrm>
          <a:prstGeom prst="rect">
            <a:avLst/>
          </a:prstGeom>
        </p:spPr>
      </p:pic>
      <p:pic>
        <p:nvPicPr>
          <p:cNvPr id="14" name="Image 13">
            <a:extLst>
              <a:ext uri="{FF2B5EF4-FFF2-40B4-BE49-F238E27FC236}">
                <a16:creationId xmlns:a16="http://schemas.microsoft.com/office/drawing/2014/main" id="{35F140A0-F2A4-7C3F-D97E-80D01501D07F}"/>
              </a:ext>
            </a:extLst>
          </p:cNvPr>
          <p:cNvPicPr>
            <a:picLocks noChangeAspect="1"/>
          </p:cNvPicPr>
          <p:nvPr/>
        </p:nvPicPr>
        <p:blipFill>
          <a:blip r:embed="rId7"/>
          <a:stretch>
            <a:fillRect/>
          </a:stretch>
        </p:blipFill>
        <p:spPr>
          <a:xfrm>
            <a:off x="5457103" y="3873098"/>
            <a:ext cx="3021455" cy="1994555"/>
          </a:xfrm>
          <a:prstGeom prst="rect">
            <a:avLst/>
          </a:prstGeom>
        </p:spPr>
      </p:pic>
    </p:spTree>
    <p:extLst>
      <p:ext uri="{BB962C8B-B14F-4D97-AF65-F5344CB8AC3E}">
        <p14:creationId xmlns:p14="http://schemas.microsoft.com/office/powerpoint/2010/main" val="100294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2914536" y="1559774"/>
            <a:ext cx="3427990" cy="369332"/>
          </a:xfrm>
          <a:prstGeom prst="rect">
            <a:avLst/>
          </a:prstGeom>
          <a:noFill/>
        </p:spPr>
        <p:txBody>
          <a:bodyPr wrap="none" rtlCol="0">
            <a:spAutoFit/>
          </a:bodyPr>
          <a:lstStyle/>
          <a:p>
            <a:r>
              <a:rPr lang="fr-FR" b="1" dirty="0">
                <a:solidFill>
                  <a:srgbClr val="0070C0"/>
                </a:solidFill>
              </a:rPr>
              <a:t>        Antoine le Camus 1602   1687</a:t>
            </a:r>
          </a:p>
        </p:txBody>
      </p:sp>
      <p:sp>
        <p:nvSpPr>
          <p:cNvPr id="30" name="ZoneTexte 29">
            <a:extLst>
              <a:ext uri="{FF2B5EF4-FFF2-40B4-BE49-F238E27FC236}">
                <a16:creationId xmlns:a16="http://schemas.microsoft.com/office/drawing/2014/main" id="{4E64F93C-544A-E48F-3A45-D853CBDB8CED}"/>
              </a:ext>
            </a:extLst>
          </p:cNvPr>
          <p:cNvSpPr txBox="1"/>
          <p:nvPr/>
        </p:nvSpPr>
        <p:spPr>
          <a:xfrm>
            <a:off x="2709719" y="1827311"/>
            <a:ext cx="4266609" cy="369332"/>
          </a:xfrm>
          <a:prstGeom prst="rect">
            <a:avLst/>
          </a:prstGeom>
          <a:noFill/>
        </p:spPr>
        <p:txBody>
          <a:bodyPr wrap="square">
            <a:spAutoFit/>
          </a:bodyPr>
          <a:lstStyle/>
          <a:p>
            <a:r>
              <a:rPr lang="fr-FR" dirty="0">
                <a:solidFill>
                  <a:srgbClr val="002060"/>
                </a:solidFill>
              </a:rPr>
              <a:t>Seigneur d’Emery-en-Brie    1655 -1687</a:t>
            </a:r>
            <a:endParaRPr lang="fr-FR" dirty="0"/>
          </a:p>
        </p:txBody>
      </p:sp>
      <p:pic>
        <p:nvPicPr>
          <p:cNvPr id="6" name="Image 5">
            <a:extLst>
              <a:ext uri="{FF2B5EF4-FFF2-40B4-BE49-F238E27FC236}">
                <a16:creationId xmlns:a16="http://schemas.microsoft.com/office/drawing/2014/main" id="{56D0831C-0FA5-539F-EFDE-59AE6662ACDF}"/>
              </a:ext>
            </a:extLst>
          </p:cNvPr>
          <p:cNvPicPr>
            <a:picLocks noChangeAspect="1"/>
          </p:cNvPicPr>
          <p:nvPr/>
        </p:nvPicPr>
        <p:blipFill>
          <a:blip r:embed="rId3"/>
          <a:stretch>
            <a:fillRect/>
          </a:stretch>
        </p:blipFill>
        <p:spPr>
          <a:xfrm>
            <a:off x="7653031" y="1103003"/>
            <a:ext cx="1277495" cy="539690"/>
          </a:xfrm>
          <a:prstGeom prst="rect">
            <a:avLst/>
          </a:prstGeom>
        </p:spPr>
      </p:pic>
      <p:sp>
        <p:nvSpPr>
          <p:cNvPr id="17" name="ZoneTexte 16">
            <a:extLst>
              <a:ext uri="{FF2B5EF4-FFF2-40B4-BE49-F238E27FC236}">
                <a16:creationId xmlns:a16="http://schemas.microsoft.com/office/drawing/2014/main" id="{FB3E4F59-94F9-5716-A972-11310EB63FEE}"/>
              </a:ext>
            </a:extLst>
          </p:cNvPr>
          <p:cNvSpPr txBox="1"/>
          <p:nvPr/>
        </p:nvSpPr>
        <p:spPr>
          <a:xfrm>
            <a:off x="2006612" y="2333908"/>
            <a:ext cx="6525184" cy="300082"/>
          </a:xfrm>
          <a:prstGeom prst="rect">
            <a:avLst/>
          </a:prstGeom>
          <a:noFill/>
        </p:spPr>
        <p:txBody>
          <a:bodyPr wrap="none" rtlCol="0">
            <a:spAutoFit/>
          </a:bodyPr>
          <a:lstStyle/>
          <a:p>
            <a:r>
              <a:rPr lang="fr-FR" sz="1350" dirty="0"/>
              <a:t>vers 1655 Marie </a:t>
            </a:r>
            <a:r>
              <a:rPr lang="fr-FR" sz="1350" dirty="0" err="1"/>
              <a:t>Particelli</a:t>
            </a:r>
            <a:r>
              <a:rPr lang="fr-FR" sz="1350" dirty="0"/>
              <a:t>  cède la terre d’EMERY à Antoine le Camus (son oncle maternel )</a:t>
            </a:r>
          </a:p>
        </p:txBody>
      </p:sp>
      <p:sp>
        <p:nvSpPr>
          <p:cNvPr id="2" name="ZoneTexte 1">
            <a:extLst>
              <a:ext uri="{FF2B5EF4-FFF2-40B4-BE49-F238E27FC236}">
                <a16:creationId xmlns:a16="http://schemas.microsoft.com/office/drawing/2014/main" id="{22FCFB4D-7196-38D9-7104-5DF7BB48D595}"/>
              </a:ext>
            </a:extLst>
          </p:cNvPr>
          <p:cNvSpPr txBox="1"/>
          <p:nvPr/>
        </p:nvSpPr>
        <p:spPr>
          <a:xfrm>
            <a:off x="2071011" y="2713342"/>
            <a:ext cx="6769319" cy="715581"/>
          </a:xfrm>
          <a:prstGeom prst="rect">
            <a:avLst/>
          </a:prstGeom>
          <a:noFill/>
        </p:spPr>
        <p:txBody>
          <a:bodyPr wrap="square" rtlCol="0">
            <a:spAutoFit/>
          </a:bodyPr>
          <a:lstStyle/>
          <a:p>
            <a:r>
              <a:rPr lang="fr-FR" sz="1350" dirty="0"/>
              <a:t>Baptisé en </a:t>
            </a:r>
            <a:r>
              <a:rPr lang="fr-FR" sz="1350" dirty="0">
                <a:hlinkClick r:id="rId4" tooltip="1602"/>
              </a:rPr>
              <a:t>1602</a:t>
            </a:r>
            <a:r>
              <a:rPr lang="fr-FR" sz="1350" dirty="0"/>
              <a:t>, Antoine le Camus est le fils de Nicolas le Camus (1657-1648) et de Marie Colbert (1580-1642). Si son père est </a:t>
            </a:r>
            <a:r>
              <a:rPr lang="fr-FR" sz="1350" dirty="0">
                <a:hlinkClick r:id="rId5" tooltip="Secrétaire du roi"/>
              </a:rPr>
              <a:t>secrétaire du Roi</a:t>
            </a:r>
            <a:r>
              <a:rPr lang="fr-FR" sz="1350" dirty="0"/>
              <a:t> ainsi que conseiller d'État, Marie Colbert est la fille d'un </a:t>
            </a:r>
            <a:r>
              <a:rPr lang="fr-FR" sz="1350" dirty="0">
                <a:hlinkClick r:id="rId6" tooltip="Orfèvre"/>
              </a:rPr>
              <a:t>orfèvre</a:t>
            </a:r>
            <a:r>
              <a:rPr lang="fr-FR" sz="1350" dirty="0"/>
              <a:t> : Gérard Colbert.</a:t>
            </a:r>
          </a:p>
        </p:txBody>
      </p:sp>
      <p:sp>
        <p:nvSpPr>
          <p:cNvPr id="5" name="ZoneTexte 4">
            <a:extLst>
              <a:ext uri="{FF2B5EF4-FFF2-40B4-BE49-F238E27FC236}">
                <a16:creationId xmlns:a16="http://schemas.microsoft.com/office/drawing/2014/main" id="{63A9BBF1-BC17-4278-E438-BE5610E50D78}"/>
              </a:ext>
            </a:extLst>
          </p:cNvPr>
          <p:cNvSpPr txBox="1"/>
          <p:nvPr/>
        </p:nvSpPr>
        <p:spPr>
          <a:xfrm>
            <a:off x="2071011" y="3452162"/>
            <a:ext cx="6769319" cy="2169825"/>
          </a:xfrm>
          <a:prstGeom prst="rect">
            <a:avLst/>
          </a:prstGeom>
          <a:noFill/>
        </p:spPr>
        <p:txBody>
          <a:bodyPr wrap="square" rtlCol="0">
            <a:spAutoFit/>
          </a:bodyPr>
          <a:lstStyle/>
          <a:p>
            <a:r>
              <a:rPr lang="fr-FR" sz="1350" dirty="0"/>
              <a:t>Le 6 septembre </a:t>
            </a:r>
            <a:r>
              <a:rPr lang="fr-FR" sz="1350" dirty="0">
                <a:hlinkClick r:id="rId7" tooltip="1624"/>
              </a:rPr>
              <a:t>1624</a:t>
            </a:r>
            <a:r>
              <a:rPr lang="fr-FR" sz="1350" dirty="0"/>
              <a:t>, il est reçu conseiller au parlement de Paris </a:t>
            </a:r>
          </a:p>
          <a:p>
            <a:endParaRPr lang="fr-FR" sz="1350" dirty="0"/>
          </a:p>
          <a:p>
            <a:r>
              <a:rPr lang="fr-FR" sz="1350" dirty="0"/>
              <a:t>Le 31 octobre 1631, il devient </a:t>
            </a:r>
            <a:r>
              <a:rPr lang="fr-FR" sz="1350" dirty="0">
                <a:hlinkClick r:id="rId8" tooltip="Maître des requêtes"/>
              </a:rPr>
              <a:t>maître des requêtes</a:t>
            </a:r>
            <a:r>
              <a:rPr lang="fr-FR" sz="1350" dirty="0"/>
              <a:t>. </a:t>
            </a:r>
          </a:p>
          <a:p>
            <a:endParaRPr lang="fr-FR" sz="1350" dirty="0"/>
          </a:p>
          <a:p>
            <a:r>
              <a:rPr lang="fr-FR" sz="1350" dirty="0"/>
              <a:t>De </a:t>
            </a:r>
            <a:r>
              <a:rPr lang="fr-FR" sz="1350" dirty="0">
                <a:hlinkClick r:id="rId9" tooltip="1637"/>
              </a:rPr>
              <a:t>1637</a:t>
            </a:r>
            <a:r>
              <a:rPr lang="fr-FR" sz="1350" baseline="30000" dirty="0"/>
              <a:t> </a:t>
            </a:r>
            <a:r>
              <a:rPr lang="fr-FR" sz="1350" dirty="0"/>
              <a:t> à </a:t>
            </a:r>
            <a:r>
              <a:rPr lang="fr-FR" sz="1350" dirty="0">
                <a:hlinkClick r:id="rId10" tooltip="1643"/>
              </a:rPr>
              <a:t>1643</a:t>
            </a:r>
            <a:r>
              <a:rPr lang="fr-FR" sz="1350" dirty="0"/>
              <a:t> il est président en la chambre des comptes de Paris. </a:t>
            </a:r>
          </a:p>
          <a:p>
            <a:endParaRPr lang="fr-FR" sz="1350" dirty="0"/>
          </a:p>
          <a:p>
            <a:r>
              <a:rPr lang="fr-FR" sz="1350" dirty="0"/>
              <a:t>Du 21 décembre </a:t>
            </a:r>
            <a:r>
              <a:rPr lang="fr-FR" sz="1350" dirty="0">
                <a:hlinkClick r:id="rId11" tooltip="1647"/>
              </a:rPr>
              <a:t>1647</a:t>
            </a:r>
            <a:r>
              <a:rPr lang="fr-FR" sz="1350" dirty="0"/>
              <a:t> à 20 avril </a:t>
            </a:r>
            <a:r>
              <a:rPr lang="fr-FR" sz="1350" dirty="0">
                <a:hlinkClick r:id="rId12" tooltip="1648"/>
              </a:rPr>
              <a:t>1648</a:t>
            </a:r>
            <a:r>
              <a:rPr lang="fr-FR" sz="1350" dirty="0"/>
              <a:t>, il occupe les fonctions d'intendant de Paris. </a:t>
            </a:r>
          </a:p>
          <a:p>
            <a:endParaRPr lang="fr-FR" sz="1350" dirty="0"/>
          </a:p>
          <a:p>
            <a:r>
              <a:rPr lang="fr-FR" sz="1350" dirty="0"/>
              <a:t>Du 21 avril </a:t>
            </a:r>
            <a:r>
              <a:rPr lang="fr-FR" sz="1350" dirty="0">
                <a:hlinkClick r:id="rId12" tooltip="1648"/>
              </a:rPr>
              <a:t>1648</a:t>
            </a:r>
            <a:r>
              <a:rPr lang="fr-FR" sz="1350" dirty="0"/>
              <a:t> à </a:t>
            </a:r>
            <a:r>
              <a:rPr lang="fr-FR" sz="1350" dirty="0">
                <a:hlinkClick r:id="rId13" tooltip="1657"/>
              </a:rPr>
              <a:t>1657</a:t>
            </a:r>
            <a:r>
              <a:rPr lang="fr-FR" sz="1350" dirty="0"/>
              <a:t>, il est </a:t>
            </a:r>
            <a:r>
              <a:rPr lang="fr-FR" sz="1350" dirty="0">
                <a:hlinkClick r:id="rId14" tooltip="Contrôleur général des finances"/>
              </a:rPr>
              <a:t>contrôleur général des finances</a:t>
            </a:r>
            <a:r>
              <a:rPr lang="fr-FR" sz="1350" dirty="0"/>
              <a:t> succédant à </a:t>
            </a:r>
            <a:r>
              <a:rPr lang="fr-FR" sz="1350" dirty="0">
                <a:hlinkClick r:id="rId15" tooltip="Michel Particelli d'Émery"/>
              </a:rPr>
              <a:t>Michel </a:t>
            </a:r>
            <a:r>
              <a:rPr lang="fr-FR" sz="1350" dirty="0" err="1">
                <a:hlinkClick r:id="rId15" tooltip="Michel Particelli d'Émery"/>
              </a:rPr>
              <a:t>Particelli</a:t>
            </a:r>
            <a:r>
              <a:rPr lang="fr-FR" sz="1350" dirty="0">
                <a:hlinkClick r:id="rId15" tooltip="Michel Particelli d'Émery"/>
              </a:rPr>
              <a:t> d'Emery.</a:t>
            </a:r>
            <a:r>
              <a:rPr lang="fr-FR" sz="1350" dirty="0"/>
              <a:t> </a:t>
            </a:r>
          </a:p>
        </p:txBody>
      </p:sp>
      <p:pic>
        <p:nvPicPr>
          <p:cNvPr id="8" name="Image 7" descr="Une image contenant noir et blanc, Visage humain, art, femme&#10;&#10;Description générée automatiquement">
            <a:extLst>
              <a:ext uri="{FF2B5EF4-FFF2-40B4-BE49-F238E27FC236}">
                <a16:creationId xmlns:a16="http://schemas.microsoft.com/office/drawing/2014/main" id="{484858F3-48FD-86CE-2E66-65ABBE5EDD9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3475" y="2205808"/>
            <a:ext cx="1857536" cy="2220470"/>
          </a:xfrm>
          <a:prstGeom prst="rect">
            <a:avLst/>
          </a:prstGeom>
        </p:spPr>
      </p:pic>
    </p:spTree>
    <p:extLst>
      <p:ext uri="{BB962C8B-B14F-4D97-AF65-F5344CB8AC3E}">
        <p14:creationId xmlns:p14="http://schemas.microsoft.com/office/powerpoint/2010/main" val="136417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olice, logo, Graphique, blanc&#10;&#10;Description générée automatiquement">
            <a:extLst>
              <a:ext uri="{FF2B5EF4-FFF2-40B4-BE49-F238E27FC236}">
                <a16:creationId xmlns:a16="http://schemas.microsoft.com/office/drawing/2014/main" id="{98ABCA46-4F8F-A146-EA63-2B79418BC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15" y="1063057"/>
            <a:ext cx="1041458" cy="885239"/>
          </a:xfrm>
          <a:prstGeom prst="rect">
            <a:avLst/>
          </a:prstGeom>
        </p:spPr>
      </p:pic>
      <p:sp>
        <p:nvSpPr>
          <p:cNvPr id="4" name="ZoneTexte 3">
            <a:extLst>
              <a:ext uri="{FF2B5EF4-FFF2-40B4-BE49-F238E27FC236}">
                <a16:creationId xmlns:a16="http://schemas.microsoft.com/office/drawing/2014/main" id="{548502EE-439D-896D-6E43-3B433313148A}"/>
              </a:ext>
            </a:extLst>
          </p:cNvPr>
          <p:cNvSpPr txBox="1"/>
          <p:nvPr/>
        </p:nvSpPr>
        <p:spPr>
          <a:xfrm>
            <a:off x="2506401" y="1094554"/>
            <a:ext cx="4195736" cy="507831"/>
          </a:xfrm>
          <a:prstGeom prst="rect">
            <a:avLst/>
          </a:prstGeom>
          <a:noFill/>
        </p:spPr>
        <p:txBody>
          <a:bodyPr wrap="square" rtlCol="0">
            <a:spAutoFit/>
          </a:bodyPr>
          <a:lstStyle/>
          <a:p>
            <a:pPr algn="ctr"/>
            <a:r>
              <a:rPr lang="fr-FR" sz="2700" dirty="0"/>
              <a:t>Histoire D'EMERY-EN-BRIE </a:t>
            </a:r>
          </a:p>
        </p:txBody>
      </p:sp>
      <p:sp>
        <p:nvSpPr>
          <p:cNvPr id="10" name="ZoneTexte 9">
            <a:extLst>
              <a:ext uri="{FF2B5EF4-FFF2-40B4-BE49-F238E27FC236}">
                <a16:creationId xmlns:a16="http://schemas.microsoft.com/office/drawing/2014/main" id="{2D53A7AF-885A-0E6A-51D9-C7DF1B990E19}"/>
              </a:ext>
            </a:extLst>
          </p:cNvPr>
          <p:cNvSpPr txBox="1"/>
          <p:nvPr/>
        </p:nvSpPr>
        <p:spPr>
          <a:xfrm>
            <a:off x="2914536" y="1559774"/>
            <a:ext cx="3273653" cy="369332"/>
          </a:xfrm>
          <a:prstGeom prst="rect">
            <a:avLst/>
          </a:prstGeom>
          <a:noFill/>
        </p:spPr>
        <p:txBody>
          <a:bodyPr wrap="none" rtlCol="0">
            <a:spAutoFit/>
          </a:bodyPr>
          <a:lstStyle/>
          <a:p>
            <a:r>
              <a:rPr lang="fr-FR" b="1" dirty="0">
                <a:solidFill>
                  <a:srgbClr val="0070C0"/>
                </a:solidFill>
              </a:rPr>
              <a:t>        Denis le Camus 1637 -  1688</a:t>
            </a:r>
          </a:p>
        </p:txBody>
      </p:sp>
      <p:sp>
        <p:nvSpPr>
          <p:cNvPr id="30" name="ZoneTexte 29">
            <a:extLst>
              <a:ext uri="{FF2B5EF4-FFF2-40B4-BE49-F238E27FC236}">
                <a16:creationId xmlns:a16="http://schemas.microsoft.com/office/drawing/2014/main" id="{4E64F93C-544A-E48F-3A45-D853CBDB8CED}"/>
              </a:ext>
            </a:extLst>
          </p:cNvPr>
          <p:cNvSpPr txBox="1"/>
          <p:nvPr/>
        </p:nvSpPr>
        <p:spPr>
          <a:xfrm>
            <a:off x="2709719" y="1827311"/>
            <a:ext cx="4266609" cy="369332"/>
          </a:xfrm>
          <a:prstGeom prst="rect">
            <a:avLst/>
          </a:prstGeom>
          <a:noFill/>
        </p:spPr>
        <p:txBody>
          <a:bodyPr wrap="square">
            <a:spAutoFit/>
          </a:bodyPr>
          <a:lstStyle/>
          <a:p>
            <a:r>
              <a:rPr lang="fr-FR" dirty="0">
                <a:solidFill>
                  <a:srgbClr val="002060"/>
                </a:solidFill>
              </a:rPr>
              <a:t>Seigneur d’Emery-en-Brie    1687 -1688</a:t>
            </a:r>
            <a:endParaRPr lang="fr-FR" dirty="0"/>
          </a:p>
        </p:txBody>
      </p:sp>
      <p:pic>
        <p:nvPicPr>
          <p:cNvPr id="6" name="Image 5">
            <a:extLst>
              <a:ext uri="{FF2B5EF4-FFF2-40B4-BE49-F238E27FC236}">
                <a16:creationId xmlns:a16="http://schemas.microsoft.com/office/drawing/2014/main" id="{56D0831C-0FA5-539F-EFDE-59AE6662ACDF}"/>
              </a:ext>
            </a:extLst>
          </p:cNvPr>
          <p:cNvPicPr>
            <a:picLocks noChangeAspect="1"/>
          </p:cNvPicPr>
          <p:nvPr/>
        </p:nvPicPr>
        <p:blipFill>
          <a:blip r:embed="rId3"/>
          <a:stretch>
            <a:fillRect/>
          </a:stretch>
        </p:blipFill>
        <p:spPr>
          <a:xfrm>
            <a:off x="7619490" y="1062538"/>
            <a:ext cx="1277495" cy="539690"/>
          </a:xfrm>
          <a:prstGeom prst="rect">
            <a:avLst/>
          </a:prstGeom>
        </p:spPr>
      </p:pic>
      <p:sp>
        <p:nvSpPr>
          <p:cNvPr id="17" name="ZoneTexte 16">
            <a:extLst>
              <a:ext uri="{FF2B5EF4-FFF2-40B4-BE49-F238E27FC236}">
                <a16:creationId xmlns:a16="http://schemas.microsoft.com/office/drawing/2014/main" id="{FB3E4F59-94F9-5716-A972-11310EB63FEE}"/>
              </a:ext>
            </a:extLst>
          </p:cNvPr>
          <p:cNvSpPr txBox="1"/>
          <p:nvPr/>
        </p:nvSpPr>
        <p:spPr>
          <a:xfrm>
            <a:off x="247016" y="2316433"/>
            <a:ext cx="3814827" cy="300082"/>
          </a:xfrm>
          <a:prstGeom prst="rect">
            <a:avLst/>
          </a:prstGeom>
          <a:noFill/>
        </p:spPr>
        <p:txBody>
          <a:bodyPr wrap="none" rtlCol="0">
            <a:spAutoFit/>
          </a:bodyPr>
          <a:lstStyle/>
          <a:p>
            <a:r>
              <a:rPr lang="fr-FR" sz="1350" dirty="0"/>
              <a:t>A la mort de son père il devient seigneur D’Emery.   </a:t>
            </a:r>
          </a:p>
        </p:txBody>
      </p:sp>
      <p:pic>
        <p:nvPicPr>
          <p:cNvPr id="8" name="Image 7">
            <a:extLst>
              <a:ext uri="{FF2B5EF4-FFF2-40B4-BE49-F238E27FC236}">
                <a16:creationId xmlns:a16="http://schemas.microsoft.com/office/drawing/2014/main" id="{87A0F936-28DE-1903-255F-A8E3C4619AB6}"/>
              </a:ext>
            </a:extLst>
          </p:cNvPr>
          <p:cNvPicPr>
            <a:picLocks noChangeAspect="1"/>
          </p:cNvPicPr>
          <p:nvPr/>
        </p:nvPicPr>
        <p:blipFill>
          <a:blip r:embed="rId4"/>
          <a:stretch>
            <a:fillRect/>
          </a:stretch>
        </p:blipFill>
        <p:spPr>
          <a:xfrm>
            <a:off x="836319" y="3693696"/>
            <a:ext cx="3679339" cy="1976299"/>
          </a:xfrm>
          <a:prstGeom prst="rect">
            <a:avLst/>
          </a:prstGeom>
        </p:spPr>
      </p:pic>
      <p:sp>
        <p:nvSpPr>
          <p:cNvPr id="9" name="ZoneTexte 8">
            <a:extLst>
              <a:ext uri="{FF2B5EF4-FFF2-40B4-BE49-F238E27FC236}">
                <a16:creationId xmlns:a16="http://schemas.microsoft.com/office/drawing/2014/main" id="{1F275950-A19B-FDD2-3319-04DD3BBBD359}"/>
              </a:ext>
            </a:extLst>
          </p:cNvPr>
          <p:cNvSpPr txBox="1"/>
          <p:nvPr/>
        </p:nvSpPr>
        <p:spPr>
          <a:xfrm>
            <a:off x="836319" y="3330565"/>
            <a:ext cx="3570401" cy="300082"/>
          </a:xfrm>
          <a:prstGeom prst="rect">
            <a:avLst/>
          </a:prstGeom>
          <a:noFill/>
        </p:spPr>
        <p:txBody>
          <a:bodyPr wrap="none" rtlCol="0">
            <a:spAutoFit/>
          </a:bodyPr>
          <a:lstStyle/>
          <a:p>
            <a:r>
              <a:rPr lang="fr-FR" sz="1350" dirty="0"/>
              <a:t>Registre d’état civil Emerainville  12 janvier 1788</a:t>
            </a:r>
          </a:p>
        </p:txBody>
      </p:sp>
      <p:pic>
        <p:nvPicPr>
          <p:cNvPr id="12" name="Image 11" descr="Une image contenant plaque, texte, Plaque commémorative&#10;&#10;Description générée automatiquement">
            <a:extLst>
              <a:ext uri="{FF2B5EF4-FFF2-40B4-BE49-F238E27FC236}">
                <a16:creationId xmlns:a16="http://schemas.microsoft.com/office/drawing/2014/main" id="{7A0092C9-F9AE-DCE2-6212-917B0FFA04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7575" y="2404390"/>
            <a:ext cx="1945890" cy="3533327"/>
          </a:xfrm>
          <a:prstGeom prst="rect">
            <a:avLst/>
          </a:prstGeom>
        </p:spPr>
      </p:pic>
      <p:sp>
        <p:nvSpPr>
          <p:cNvPr id="13" name="ZoneTexte 12">
            <a:extLst>
              <a:ext uri="{FF2B5EF4-FFF2-40B4-BE49-F238E27FC236}">
                <a16:creationId xmlns:a16="http://schemas.microsoft.com/office/drawing/2014/main" id="{59FF314B-7F9F-FAB6-C296-B6EA7AD681E1}"/>
              </a:ext>
            </a:extLst>
          </p:cNvPr>
          <p:cNvSpPr txBox="1"/>
          <p:nvPr/>
        </p:nvSpPr>
        <p:spPr>
          <a:xfrm>
            <a:off x="247016" y="2617174"/>
            <a:ext cx="4176208" cy="507831"/>
          </a:xfrm>
          <a:prstGeom prst="rect">
            <a:avLst/>
          </a:prstGeom>
          <a:noFill/>
        </p:spPr>
        <p:txBody>
          <a:bodyPr wrap="none" rtlCol="0">
            <a:spAutoFit/>
          </a:bodyPr>
          <a:lstStyle/>
          <a:p>
            <a:r>
              <a:rPr lang="fr-FR" sz="1350" dirty="0"/>
              <a:t>Conseiller au parlement de Metz, </a:t>
            </a:r>
          </a:p>
          <a:p>
            <a:r>
              <a:rPr lang="fr-FR" sz="1350" dirty="0"/>
              <a:t>Président de la Cour des Aides de Paris le 16 février 1683</a:t>
            </a:r>
          </a:p>
        </p:txBody>
      </p:sp>
    </p:spTree>
    <p:extLst>
      <p:ext uri="{BB962C8B-B14F-4D97-AF65-F5344CB8AC3E}">
        <p14:creationId xmlns:p14="http://schemas.microsoft.com/office/powerpoint/2010/main" val="19656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BE50526B568E4FB894EA70F8DFF189" ma:contentTypeVersion="4" ma:contentTypeDescription="Crée un document." ma:contentTypeScope="" ma:versionID="9486affb47b504a5c7110d929a26d743">
  <xsd:schema xmlns:xsd="http://www.w3.org/2001/XMLSchema" xmlns:xs="http://www.w3.org/2001/XMLSchema" xmlns:p="http://schemas.microsoft.com/office/2006/metadata/properties" xmlns:ns3="76638839-a7af-48b9-95e8-c245cf8ea1ba" targetNamespace="http://schemas.microsoft.com/office/2006/metadata/properties" ma:root="true" ma:fieldsID="fb49b99febdc0477154aadcff8f152a8" ns3:_="">
    <xsd:import namespace="76638839-a7af-48b9-95e8-c245cf8ea1ba"/>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638839-a7af-48b9-95e8-c245cf8ea1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6D9A0F-A717-4A40-9037-74A1C9AADEFF}">
  <ds:schemaRefs>
    <ds:schemaRef ds:uri="http://purl.org/dc/elements/1.1/"/>
    <ds:schemaRef ds:uri="http://schemas.microsoft.com/office/infopath/2007/PartnerControls"/>
    <ds:schemaRef ds:uri="http://purl.org/dc/dcmitype/"/>
    <ds:schemaRef ds:uri="http://www.w3.org/XML/1998/namespace"/>
    <ds:schemaRef ds:uri="http://schemas.microsoft.com/office/2006/metadata/properties"/>
    <ds:schemaRef ds:uri="http://schemas.microsoft.com/office/2006/documentManagement/types"/>
    <ds:schemaRef ds:uri="76638839-a7af-48b9-95e8-c245cf8ea1ba"/>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F0D7FCAA-B2F2-4F29-8F06-CA24197445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638839-a7af-48b9-95e8-c245cf8ea1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DA8097-51EC-40DC-8543-2F0E992314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27279</TotalTime>
  <Words>1580</Words>
  <Application>Microsoft Office PowerPoint</Application>
  <PresentationFormat>Affichage à l'écran (4:3)</PresentationFormat>
  <Paragraphs>113</Paragraphs>
  <Slides>23</Slides>
  <Notes>7</Notes>
  <HiddenSlides>0</HiddenSlides>
  <MMClips>10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23</vt:i4>
      </vt:variant>
    </vt:vector>
  </HeadingPairs>
  <TitlesOfParts>
    <vt:vector size="31" baseType="lpstr">
      <vt:lpstr>Microsoft YaHei</vt:lpstr>
      <vt:lpstr>Aptos</vt:lpstr>
      <vt:lpstr>Arial</vt:lpstr>
      <vt:lpstr>Calibri</vt:lpstr>
      <vt:lpstr>ComicSansMS</vt:lpstr>
      <vt:lpstr>ComicSansMS-Bold</vt:lpstr>
      <vt:lpstr>StarSymbol</vt:lpstr>
      <vt:lpstr>Office Theme</vt:lpstr>
      <vt:lpstr>Emerainville 1743</vt:lpstr>
      <vt:lpstr>Emerainville 2024</vt:lpstr>
      <vt:lpstr>Présentation PowerPoint</vt:lpstr>
      <vt:lpstr>Histoire D'EMERY   1170- 1540</vt:lpstr>
      <vt:lpstr>Présentation PowerPoint</vt:lpstr>
      <vt:lpstr>Présentation PowerPoint</vt:lpstr>
      <vt:lpstr>Présentation PowerPoint</vt:lpstr>
      <vt:lpstr>Présentation PowerPoint</vt:lpstr>
      <vt:lpstr>Présentation PowerPoint</vt:lpstr>
      <vt:lpstr>Présentation PowerPoint</vt:lpstr>
      <vt:lpstr>Création d'Emerainville    14 Octobre 1790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GENEALOGIE</dc:creator>
  <cp:keywords/>
  <dc:description>generated using python-pptx</dc:description>
  <cp:lastModifiedBy>francois SAMBIN</cp:lastModifiedBy>
  <cp:revision>52</cp:revision>
  <dcterms:created xsi:type="dcterms:W3CDTF">2013-01-27T09:14:16Z</dcterms:created>
  <dcterms:modified xsi:type="dcterms:W3CDTF">2026-07-27T21:09:47Z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0x01010090BE50526B568E4FB894EA70F8DFF189</vt:lpwstr>
  </property>
</Properties>
</file>