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46" r:id="rId2"/>
    <p:sldId id="343" r:id="rId3"/>
    <p:sldId id="339" r:id="rId4"/>
    <p:sldId id="323" r:id="rId5"/>
    <p:sldId id="324" r:id="rId6"/>
    <p:sldId id="325" r:id="rId7"/>
    <p:sldId id="326" r:id="rId8"/>
    <p:sldId id="327" r:id="rId9"/>
    <p:sldId id="328" r:id="rId10"/>
    <p:sldId id="329" r:id="rId11"/>
    <p:sldId id="330" r:id="rId12"/>
    <p:sldId id="331" r:id="rId13"/>
    <p:sldId id="332" r:id="rId14"/>
    <p:sldId id="333" r:id="rId15"/>
    <p:sldId id="334" r:id="rId16"/>
    <p:sldId id="335" r:id="rId17"/>
    <p:sldId id="265" r:id="rId18"/>
    <p:sldId id="264" r:id="rId19"/>
    <p:sldId id="266" r:id="rId20"/>
    <p:sldId id="274" r:id="rId21"/>
    <p:sldId id="347" r:id="rId22"/>
    <p:sldId id="276"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9" d="100"/>
          <a:sy n="79" d="100"/>
        </p:scale>
        <p:origin x="84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4A70EF-F8E1-4086-8977-7E7112A8061A}" type="datetimeFigureOut">
              <a:rPr lang="fr-FR" smtClean="0"/>
              <a:t>27/07/2026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98F299-A3EE-4F67-8B0C-124416B75E8F}" type="slidenum">
              <a:rPr lang="fr-FR" smtClean="0"/>
              <a:t>‹N°›</a:t>
            </a:fld>
            <a:endParaRPr lang="fr-FR"/>
          </a:p>
        </p:txBody>
      </p:sp>
    </p:spTree>
    <p:extLst>
      <p:ext uri="{BB962C8B-B14F-4D97-AF65-F5344CB8AC3E}">
        <p14:creationId xmlns:p14="http://schemas.microsoft.com/office/powerpoint/2010/main" val="4189918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998F299-A3EE-4F67-8B0C-124416B75E8F}" type="slidenum">
              <a:rPr lang="fr-FR" smtClean="0"/>
              <a:t>13</a:t>
            </a:fld>
            <a:endParaRPr lang="fr-FR"/>
          </a:p>
        </p:txBody>
      </p:sp>
    </p:spTree>
    <p:extLst>
      <p:ext uri="{BB962C8B-B14F-4D97-AF65-F5344CB8AC3E}">
        <p14:creationId xmlns:p14="http://schemas.microsoft.com/office/powerpoint/2010/main" val="2542315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9BAC3-8B21-D228-0890-97F4611E419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CDA2F9-3123-349E-874A-295B0A12F91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EE9DA78-B5D4-3FD7-86A1-B0AB54C7380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3FDAB7F-DC18-6088-6BEC-EA4D22721E65}"/>
              </a:ext>
            </a:extLst>
          </p:cNvPr>
          <p:cNvSpPr>
            <a:spLocks noGrp="1"/>
          </p:cNvSpPr>
          <p:nvPr>
            <p:ph type="sldNum" sz="quarter" idx="5"/>
          </p:nvPr>
        </p:nvSpPr>
        <p:spPr/>
        <p:txBody>
          <a:bodyPr/>
          <a:lstStyle/>
          <a:p>
            <a:fld id="{6998F299-A3EE-4F67-8B0C-124416B75E8F}" type="slidenum">
              <a:rPr lang="fr-FR" smtClean="0"/>
              <a:t>14</a:t>
            </a:fld>
            <a:endParaRPr lang="fr-FR"/>
          </a:p>
        </p:txBody>
      </p:sp>
    </p:spTree>
    <p:extLst>
      <p:ext uri="{BB962C8B-B14F-4D97-AF65-F5344CB8AC3E}">
        <p14:creationId xmlns:p14="http://schemas.microsoft.com/office/powerpoint/2010/main" val="3086503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1729D-1EA7-D5F4-B599-A251EE2E44A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0A5809-C4D2-DA06-8C7C-AD8BFA6D6FB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43B888F-2498-947F-C0D4-2024D842743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57B2961-5B7E-128B-8A29-422B70C8DF32}"/>
              </a:ext>
            </a:extLst>
          </p:cNvPr>
          <p:cNvSpPr>
            <a:spLocks noGrp="1"/>
          </p:cNvSpPr>
          <p:nvPr>
            <p:ph type="sldNum" sz="quarter" idx="5"/>
          </p:nvPr>
        </p:nvSpPr>
        <p:spPr/>
        <p:txBody>
          <a:bodyPr/>
          <a:lstStyle/>
          <a:p>
            <a:fld id="{6998F299-A3EE-4F67-8B0C-124416B75E8F}" type="slidenum">
              <a:rPr lang="fr-FR" smtClean="0"/>
              <a:t>15</a:t>
            </a:fld>
            <a:endParaRPr lang="fr-FR"/>
          </a:p>
        </p:txBody>
      </p:sp>
    </p:spTree>
    <p:extLst>
      <p:ext uri="{BB962C8B-B14F-4D97-AF65-F5344CB8AC3E}">
        <p14:creationId xmlns:p14="http://schemas.microsoft.com/office/powerpoint/2010/main" val="3507924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D5C44-EDC7-FDC7-9E11-E6F2C58A8D2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283C440-C056-73AA-3B7A-E8B1BBD9C82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7D0652F-8CF4-9485-D65B-E89E5B912DF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26B440E-07B0-D15C-65AF-7137B13DDF60}"/>
              </a:ext>
            </a:extLst>
          </p:cNvPr>
          <p:cNvSpPr>
            <a:spLocks noGrp="1"/>
          </p:cNvSpPr>
          <p:nvPr>
            <p:ph type="sldNum" sz="quarter" idx="5"/>
          </p:nvPr>
        </p:nvSpPr>
        <p:spPr/>
        <p:txBody>
          <a:bodyPr/>
          <a:lstStyle/>
          <a:p>
            <a:fld id="{6998F299-A3EE-4F67-8B0C-124416B75E8F}" type="slidenum">
              <a:rPr lang="fr-FR" smtClean="0"/>
              <a:t>16</a:t>
            </a:fld>
            <a:endParaRPr lang="fr-FR"/>
          </a:p>
        </p:txBody>
      </p:sp>
    </p:spTree>
    <p:extLst>
      <p:ext uri="{BB962C8B-B14F-4D97-AF65-F5344CB8AC3E}">
        <p14:creationId xmlns:p14="http://schemas.microsoft.com/office/powerpoint/2010/main" val="3089823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33816B-637A-35E2-8F3C-C4F8F6C69D3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7119E85-EEA7-122F-9BC5-2B835C2836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B0DD9741-F1A7-4997-2B9E-2B0B2D946AD5}"/>
              </a:ext>
            </a:extLst>
          </p:cNvPr>
          <p:cNvSpPr>
            <a:spLocks noGrp="1"/>
          </p:cNvSpPr>
          <p:nvPr>
            <p:ph type="dt" sz="half" idx="10"/>
          </p:nvPr>
        </p:nvSpPr>
        <p:spPr/>
        <p:txBody>
          <a:bodyPr/>
          <a:lstStyle/>
          <a:p>
            <a:fld id="{102D9683-FEF3-45D0-B02C-3CAA8A62B42A}" type="datetimeFigureOut">
              <a:rPr lang="fr-FR" smtClean="0"/>
              <a:t>27/07/2026</a:t>
            </a:fld>
            <a:endParaRPr lang="fr-FR"/>
          </a:p>
        </p:txBody>
      </p:sp>
      <p:sp>
        <p:nvSpPr>
          <p:cNvPr id="5" name="Espace réservé du pied de page 4">
            <a:extLst>
              <a:ext uri="{FF2B5EF4-FFF2-40B4-BE49-F238E27FC236}">
                <a16:creationId xmlns:a16="http://schemas.microsoft.com/office/drawing/2014/main" id="{79C7FD18-00EE-3921-50F1-ABF630F61D7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2E064DA-1CBD-66F8-C76D-E629A6E35E32}"/>
              </a:ext>
            </a:extLst>
          </p:cNvPr>
          <p:cNvSpPr>
            <a:spLocks noGrp="1"/>
          </p:cNvSpPr>
          <p:nvPr>
            <p:ph type="sldNum" sz="quarter" idx="12"/>
          </p:nvPr>
        </p:nvSpPr>
        <p:spPr/>
        <p:txBody>
          <a:bodyPr/>
          <a:lstStyle/>
          <a:p>
            <a:fld id="{1808A294-D3A4-4720-8DAF-E530D7F90FDF}" type="slidenum">
              <a:rPr lang="fr-FR" smtClean="0"/>
              <a:t>‹N°›</a:t>
            </a:fld>
            <a:endParaRPr lang="fr-FR"/>
          </a:p>
        </p:txBody>
      </p:sp>
    </p:spTree>
    <p:extLst>
      <p:ext uri="{BB962C8B-B14F-4D97-AF65-F5344CB8AC3E}">
        <p14:creationId xmlns:p14="http://schemas.microsoft.com/office/powerpoint/2010/main" val="1895271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6D4C7F-C623-2877-B56B-909FCE0DED3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11C816E-B9D0-9FA2-AC5B-E8E53B2943A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D6C3079-5288-9720-E418-D3D50E37AAA1}"/>
              </a:ext>
            </a:extLst>
          </p:cNvPr>
          <p:cNvSpPr>
            <a:spLocks noGrp="1"/>
          </p:cNvSpPr>
          <p:nvPr>
            <p:ph type="dt" sz="half" idx="10"/>
          </p:nvPr>
        </p:nvSpPr>
        <p:spPr/>
        <p:txBody>
          <a:bodyPr/>
          <a:lstStyle/>
          <a:p>
            <a:fld id="{102D9683-FEF3-45D0-B02C-3CAA8A62B42A}" type="datetimeFigureOut">
              <a:rPr lang="fr-FR" smtClean="0"/>
              <a:t>27/07/2026</a:t>
            </a:fld>
            <a:endParaRPr lang="fr-FR"/>
          </a:p>
        </p:txBody>
      </p:sp>
      <p:sp>
        <p:nvSpPr>
          <p:cNvPr id="5" name="Espace réservé du pied de page 4">
            <a:extLst>
              <a:ext uri="{FF2B5EF4-FFF2-40B4-BE49-F238E27FC236}">
                <a16:creationId xmlns:a16="http://schemas.microsoft.com/office/drawing/2014/main" id="{028BC7D9-1078-C4A6-7463-8BD796B1D3D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7A2798A-D225-24E0-CA74-0FFAC7B2EE1C}"/>
              </a:ext>
            </a:extLst>
          </p:cNvPr>
          <p:cNvSpPr>
            <a:spLocks noGrp="1"/>
          </p:cNvSpPr>
          <p:nvPr>
            <p:ph type="sldNum" sz="quarter" idx="12"/>
          </p:nvPr>
        </p:nvSpPr>
        <p:spPr/>
        <p:txBody>
          <a:bodyPr/>
          <a:lstStyle/>
          <a:p>
            <a:fld id="{1808A294-D3A4-4720-8DAF-E530D7F90FDF}" type="slidenum">
              <a:rPr lang="fr-FR" smtClean="0"/>
              <a:t>‹N°›</a:t>
            </a:fld>
            <a:endParaRPr lang="fr-FR"/>
          </a:p>
        </p:txBody>
      </p:sp>
    </p:spTree>
    <p:extLst>
      <p:ext uri="{BB962C8B-B14F-4D97-AF65-F5344CB8AC3E}">
        <p14:creationId xmlns:p14="http://schemas.microsoft.com/office/powerpoint/2010/main" val="2503955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37DE618-3F5F-C273-5B52-137425B43CD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33D1938-0884-0775-3B86-A0B72D9A666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620BA41-9702-76D0-DAEE-6DC927A8895D}"/>
              </a:ext>
            </a:extLst>
          </p:cNvPr>
          <p:cNvSpPr>
            <a:spLocks noGrp="1"/>
          </p:cNvSpPr>
          <p:nvPr>
            <p:ph type="dt" sz="half" idx="10"/>
          </p:nvPr>
        </p:nvSpPr>
        <p:spPr/>
        <p:txBody>
          <a:bodyPr/>
          <a:lstStyle/>
          <a:p>
            <a:fld id="{102D9683-FEF3-45D0-B02C-3CAA8A62B42A}" type="datetimeFigureOut">
              <a:rPr lang="fr-FR" smtClean="0"/>
              <a:t>27/07/2026</a:t>
            </a:fld>
            <a:endParaRPr lang="fr-FR"/>
          </a:p>
        </p:txBody>
      </p:sp>
      <p:sp>
        <p:nvSpPr>
          <p:cNvPr id="5" name="Espace réservé du pied de page 4">
            <a:extLst>
              <a:ext uri="{FF2B5EF4-FFF2-40B4-BE49-F238E27FC236}">
                <a16:creationId xmlns:a16="http://schemas.microsoft.com/office/drawing/2014/main" id="{71474AFE-1783-E7DB-CFC3-FEB3F74BF76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D4EE6E8-0A76-0AAA-0717-E83B344365BD}"/>
              </a:ext>
            </a:extLst>
          </p:cNvPr>
          <p:cNvSpPr>
            <a:spLocks noGrp="1"/>
          </p:cNvSpPr>
          <p:nvPr>
            <p:ph type="sldNum" sz="quarter" idx="12"/>
          </p:nvPr>
        </p:nvSpPr>
        <p:spPr/>
        <p:txBody>
          <a:bodyPr/>
          <a:lstStyle/>
          <a:p>
            <a:fld id="{1808A294-D3A4-4720-8DAF-E530D7F90FDF}" type="slidenum">
              <a:rPr lang="fr-FR" smtClean="0"/>
              <a:t>‹N°›</a:t>
            </a:fld>
            <a:endParaRPr lang="fr-FR"/>
          </a:p>
        </p:txBody>
      </p:sp>
    </p:spTree>
    <p:extLst>
      <p:ext uri="{BB962C8B-B14F-4D97-AF65-F5344CB8AC3E}">
        <p14:creationId xmlns:p14="http://schemas.microsoft.com/office/powerpoint/2010/main" val="2543951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0B4121-7D0A-0168-4EA0-3576FC0EBA4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90FC4A8-53F4-D34F-D627-C99969747A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59C606D-183E-512A-C077-E485DEBC9E28}"/>
              </a:ext>
            </a:extLst>
          </p:cNvPr>
          <p:cNvSpPr>
            <a:spLocks noGrp="1"/>
          </p:cNvSpPr>
          <p:nvPr>
            <p:ph type="dt" sz="half" idx="10"/>
          </p:nvPr>
        </p:nvSpPr>
        <p:spPr/>
        <p:txBody>
          <a:bodyPr/>
          <a:lstStyle/>
          <a:p>
            <a:fld id="{102D9683-FEF3-45D0-B02C-3CAA8A62B42A}" type="datetimeFigureOut">
              <a:rPr lang="fr-FR" smtClean="0"/>
              <a:t>27/07/2026</a:t>
            </a:fld>
            <a:endParaRPr lang="fr-FR"/>
          </a:p>
        </p:txBody>
      </p:sp>
      <p:sp>
        <p:nvSpPr>
          <p:cNvPr id="5" name="Espace réservé du pied de page 4">
            <a:extLst>
              <a:ext uri="{FF2B5EF4-FFF2-40B4-BE49-F238E27FC236}">
                <a16:creationId xmlns:a16="http://schemas.microsoft.com/office/drawing/2014/main" id="{61307CC8-A57F-3E51-8B12-96FFF2F09D1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957039B-E5E0-ABA6-16C3-690BA87044B1}"/>
              </a:ext>
            </a:extLst>
          </p:cNvPr>
          <p:cNvSpPr>
            <a:spLocks noGrp="1"/>
          </p:cNvSpPr>
          <p:nvPr>
            <p:ph type="sldNum" sz="quarter" idx="12"/>
          </p:nvPr>
        </p:nvSpPr>
        <p:spPr/>
        <p:txBody>
          <a:bodyPr/>
          <a:lstStyle/>
          <a:p>
            <a:fld id="{1808A294-D3A4-4720-8DAF-E530D7F90FDF}" type="slidenum">
              <a:rPr lang="fr-FR" smtClean="0"/>
              <a:t>‹N°›</a:t>
            </a:fld>
            <a:endParaRPr lang="fr-FR"/>
          </a:p>
        </p:txBody>
      </p:sp>
    </p:spTree>
    <p:extLst>
      <p:ext uri="{BB962C8B-B14F-4D97-AF65-F5344CB8AC3E}">
        <p14:creationId xmlns:p14="http://schemas.microsoft.com/office/powerpoint/2010/main" val="1923767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60DE52-7973-F402-E35D-E9FAC8A3888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9C27DA2-6470-C537-046C-EC0430B7443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F76AAA3E-BEA3-78E1-C3ED-DEE317FBAACF}"/>
              </a:ext>
            </a:extLst>
          </p:cNvPr>
          <p:cNvSpPr>
            <a:spLocks noGrp="1"/>
          </p:cNvSpPr>
          <p:nvPr>
            <p:ph type="dt" sz="half" idx="10"/>
          </p:nvPr>
        </p:nvSpPr>
        <p:spPr/>
        <p:txBody>
          <a:bodyPr/>
          <a:lstStyle/>
          <a:p>
            <a:fld id="{102D9683-FEF3-45D0-B02C-3CAA8A62B42A}" type="datetimeFigureOut">
              <a:rPr lang="fr-FR" smtClean="0"/>
              <a:t>27/07/2026</a:t>
            </a:fld>
            <a:endParaRPr lang="fr-FR"/>
          </a:p>
        </p:txBody>
      </p:sp>
      <p:sp>
        <p:nvSpPr>
          <p:cNvPr id="5" name="Espace réservé du pied de page 4">
            <a:extLst>
              <a:ext uri="{FF2B5EF4-FFF2-40B4-BE49-F238E27FC236}">
                <a16:creationId xmlns:a16="http://schemas.microsoft.com/office/drawing/2014/main" id="{BE219B5B-76C9-C825-4AD2-4768968C7F9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F4C4972-4BD5-13C3-CB25-63A9263E77C6}"/>
              </a:ext>
            </a:extLst>
          </p:cNvPr>
          <p:cNvSpPr>
            <a:spLocks noGrp="1"/>
          </p:cNvSpPr>
          <p:nvPr>
            <p:ph type="sldNum" sz="quarter" idx="12"/>
          </p:nvPr>
        </p:nvSpPr>
        <p:spPr/>
        <p:txBody>
          <a:bodyPr/>
          <a:lstStyle/>
          <a:p>
            <a:fld id="{1808A294-D3A4-4720-8DAF-E530D7F90FDF}" type="slidenum">
              <a:rPr lang="fr-FR" smtClean="0"/>
              <a:t>‹N°›</a:t>
            </a:fld>
            <a:endParaRPr lang="fr-FR"/>
          </a:p>
        </p:txBody>
      </p:sp>
    </p:spTree>
    <p:extLst>
      <p:ext uri="{BB962C8B-B14F-4D97-AF65-F5344CB8AC3E}">
        <p14:creationId xmlns:p14="http://schemas.microsoft.com/office/powerpoint/2010/main" val="1722798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FE50C9-BCAF-C2E3-DA12-0F068F26BB8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DB6D80D-8B1C-65F7-8EAF-3014470C60D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E43311A-AF6B-F80F-A83C-12150E5596B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8CF156D-1F97-8B69-5270-6CFFA3544F13}"/>
              </a:ext>
            </a:extLst>
          </p:cNvPr>
          <p:cNvSpPr>
            <a:spLocks noGrp="1"/>
          </p:cNvSpPr>
          <p:nvPr>
            <p:ph type="dt" sz="half" idx="10"/>
          </p:nvPr>
        </p:nvSpPr>
        <p:spPr/>
        <p:txBody>
          <a:bodyPr/>
          <a:lstStyle/>
          <a:p>
            <a:fld id="{102D9683-FEF3-45D0-B02C-3CAA8A62B42A}" type="datetimeFigureOut">
              <a:rPr lang="fr-FR" smtClean="0"/>
              <a:t>27/07/2026</a:t>
            </a:fld>
            <a:endParaRPr lang="fr-FR"/>
          </a:p>
        </p:txBody>
      </p:sp>
      <p:sp>
        <p:nvSpPr>
          <p:cNvPr id="6" name="Espace réservé du pied de page 5">
            <a:extLst>
              <a:ext uri="{FF2B5EF4-FFF2-40B4-BE49-F238E27FC236}">
                <a16:creationId xmlns:a16="http://schemas.microsoft.com/office/drawing/2014/main" id="{5230250B-0A75-F63C-BAFD-535958A82B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944A56A-B9ED-CBE1-0D80-77578F97C966}"/>
              </a:ext>
            </a:extLst>
          </p:cNvPr>
          <p:cNvSpPr>
            <a:spLocks noGrp="1"/>
          </p:cNvSpPr>
          <p:nvPr>
            <p:ph type="sldNum" sz="quarter" idx="12"/>
          </p:nvPr>
        </p:nvSpPr>
        <p:spPr/>
        <p:txBody>
          <a:bodyPr/>
          <a:lstStyle/>
          <a:p>
            <a:fld id="{1808A294-D3A4-4720-8DAF-E530D7F90FDF}" type="slidenum">
              <a:rPr lang="fr-FR" smtClean="0"/>
              <a:t>‹N°›</a:t>
            </a:fld>
            <a:endParaRPr lang="fr-FR"/>
          </a:p>
        </p:txBody>
      </p:sp>
    </p:spTree>
    <p:extLst>
      <p:ext uri="{BB962C8B-B14F-4D97-AF65-F5344CB8AC3E}">
        <p14:creationId xmlns:p14="http://schemas.microsoft.com/office/powerpoint/2010/main" val="2493883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4F79BF-C0AD-8436-43E1-3F31B878636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D45CBDC-4399-2D78-1651-CF859AA6B5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EB32E00-EFB8-BE19-509F-4F35E69A12E0}"/>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7AE1C57-3969-2375-7C60-39B03E2AC5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F3BE6F8B-4B69-8261-F2CB-81A136E5862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B236318-B6CF-9982-81FB-179299251326}"/>
              </a:ext>
            </a:extLst>
          </p:cNvPr>
          <p:cNvSpPr>
            <a:spLocks noGrp="1"/>
          </p:cNvSpPr>
          <p:nvPr>
            <p:ph type="dt" sz="half" idx="10"/>
          </p:nvPr>
        </p:nvSpPr>
        <p:spPr/>
        <p:txBody>
          <a:bodyPr/>
          <a:lstStyle/>
          <a:p>
            <a:fld id="{102D9683-FEF3-45D0-B02C-3CAA8A62B42A}" type="datetimeFigureOut">
              <a:rPr lang="fr-FR" smtClean="0"/>
              <a:t>27/07/2026</a:t>
            </a:fld>
            <a:endParaRPr lang="fr-FR"/>
          </a:p>
        </p:txBody>
      </p:sp>
      <p:sp>
        <p:nvSpPr>
          <p:cNvPr id="8" name="Espace réservé du pied de page 7">
            <a:extLst>
              <a:ext uri="{FF2B5EF4-FFF2-40B4-BE49-F238E27FC236}">
                <a16:creationId xmlns:a16="http://schemas.microsoft.com/office/drawing/2014/main" id="{938FAD50-3BE3-FDA1-D31A-F471DCF92275}"/>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A5E44AC2-F865-CA0F-11F2-B3E7F3CBA14A}"/>
              </a:ext>
            </a:extLst>
          </p:cNvPr>
          <p:cNvSpPr>
            <a:spLocks noGrp="1"/>
          </p:cNvSpPr>
          <p:nvPr>
            <p:ph type="sldNum" sz="quarter" idx="12"/>
          </p:nvPr>
        </p:nvSpPr>
        <p:spPr/>
        <p:txBody>
          <a:bodyPr/>
          <a:lstStyle/>
          <a:p>
            <a:fld id="{1808A294-D3A4-4720-8DAF-E530D7F90FDF}" type="slidenum">
              <a:rPr lang="fr-FR" smtClean="0"/>
              <a:t>‹N°›</a:t>
            </a:fld>
            <a:endParaRPr lang="fr-FR"/>
          </a:p>
        </p:txBody>
      </p:sp>
    </p:spTree>
    <p:extLst>
      <p:ext uri="{BB962C8B-B14F-4D97-AF65-F5344CB8AC3E}">
        <p14:creationId xmlns:p14="http://schemas.microsoft.com/office/powerpoint/2010/main" val="3632278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C9C2FA-0423-AA5B-3E66-15E28BB22A7D}"/>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2A98F2E0-F849-012C-1962-9C1AF699E77C}"/>
              </a:ext>
            </a:extLst>
          </p:cNvPr>
          <p:cNvSpPr>
            <a:spLocks noGrp="1"/>
          </p:cNvSpPr>
          <p:nvPr>
            <p:ph type="dt" sz="half" idx="10"/>
          </p:nvPr>
        </p:nvSpPr>
        <p:spPr/>
        <p:txBody>
          <a:bodyPr/>
          <a:lstStyle/>
          <a:p>
            <a:fld id="{102D9683-FEF3-45D0-B02C-3CAA8A62B42A}" type="datetimeFigureOut">
              <a:rPr lang="fr-FR" smtClean="0"/>
              <a:t>27/07/2026</a:t>
            </a:fld>
            <a:endParaRPr lang="fr-FR"/>
          </a:p>
        </p:txBody>
      </p:sp>
      <p:sp>
        <p:nvSpPr>
          <p:cNvPr id="4" name="Espace réservé du pied de page 3">
            <a:extLst>
              <a:ext uri="{FF2B5EF4-FFF2-40B4-BE49-F238E27FC236}">
                <a16:creationId xmlns:a16="http://schemas.microsoft.com/office/drawing/2014/main" id="{87202A66-D9BA-3970-0D16-1175E12E6AA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604D7009-22CA-0DA7-B31F-CAE19FA3C5F7}"/>
              </a:ext>
            </a:extLst>
          </p:cNvPr>
          <p:cNvSpPr>
            <a:spLocks noGrp="1"/>
          </p:cNvSpPr>
          <p:nvPr>
            <p:ph type="sldNum" sz="quarter" idx="12"/>
          </p:nvPr>
        </p:nvSpPr>
        <p:spPr/>
        <p:txBody>
          <a:bodyPr/>
          <a:lstStyle/>
          <a:p>
            <a:fld id="{1808A294-D3A4-4720-8DAF-E530D7F90FDF}" type="slidenum">
              <a:rPr lang="fr-FR" smtClean="0"/>
              <a:t>‹N°›</a:t>
            </a:fld>
            <a:endParaRPr lang="fr-FR"/>
          </a:p>
        </p:txBody>
      </p:sp>
    </p:spTree>
    <p:extLst>
      <p:ext uri="{BB962C8B-B14F-4D97-AF65-F5344CB8AC3E}">
        <p14:creationId xmlns:p14="http://schemas.microsoft.com/office/powerpoint/2010/main" val="580210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525B533-6F5D-C086-1819-C86FD233DA70}"/>
              </a:ext>
            </a:extLst>
          </p:cNvPr>
          <p:cNvSpPr>
            <a:spLocks noGrp="1"/>
          </p:cNvSpPr>
          <p:nvPr>
            <p:ph type="dt" sz="half" idx="10"/>
          </p:nvPr>
        </p:nvSpPr>
        <p:spPr/>
        <p:txBody>
          <a:bodyPr/>
          <a:lstStyle/>
          <a:p>
            <a:fld id="{102D9683-FEF3-45D0-B02C-3CAA8A62B42A}" type="datetimeFigureOut">
              <a:rPr lang="fr-FR" smtClean="0"/>
              <a:t>27/07/2026</a:t>
            </a:fld>
            <a:endParaRPr lang="fr-FR"/>
          </a:p>
        </p:txBody>
      </p:sp>
      <p:sp>
        <p:nvSpPr>
          <p:cNvPr id="3" name="Espace réservé du pied de page 2">
            <a:extLst>
              <a:ext uri="{FF2B5EF4-FFF2-40B4-BE49-F238E27FC236}">
                <a16:creationId xmlns:a16="http://schemas.microsoft.com/office/drawing/2014/main" id="{1F4F816C-37D0-BB45-2EB3-B5F3651E3FF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A270F8E-1D7F-B845-4C76-98476DBEE65B}"/>
              </a:ext>
            </a:extLst>
          </p:cNvPr>
          <p:cNvSpPr>
            <a:spLocks noGrp="1"/>
          </p:cNvSpPr>
          <p:nvPr>
            <p:ph type="sldNum" sz="quarter" idx="12"/>
          </p:nvPr>
        </p:nvSpPr>
        <p:spPr/>
        <p:txBody>
          <a:bodyPr/>
          <a:lstStyle/>
          <a:p>
            <a:fld id="{1808A294-D3A4-4720-8DAF-E530D7F90FDF}" type="slidenum">
              <a:rPr lang="fr-FR" smtClean="0"/>
              <a:t>‹N°›</a:t>
            </a:fld>
            <a:endParaRPr lang="fr-FR"/>
          </a:p>
        </p:txBody>
      </p:sp>
    </p:spTree>
    <p:extLst>
      <p:ext uri="{BB962C8B-B14F-4D97-AF65-F5344CB8AC3E}">
        <p14:creationId xmlns:p14="http://schemas.microsoft.com/office/powerpoint/2010/main" val="3591188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B5B2C7-2E84-9BE1-5402-D56F8328401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D36D58D-AE1B-C349-9625-2181C57146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CA52631-DAFE-C475-0B89-71C40F1EAB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C281B25-F46E-0DF7-1D56-333DE2D57624}"/>
              </a:ext>
            </a:extLst>
          </p:cNvPr>
          <p:cNvSpPr>
            <a:spLocks noGrp="1"/>
          </p:cNvSpPr>
          <p:nvPr>
            <p:ph type="dt" sz="half" idx="10"/>
          </p:nvPr>
        </p:nvSpPr>
        <p:spPr/>
        <p:txBody>
          <a:bodyPr/>
          <a:lstStyle/>
          <a:p>
            <a:fld id="{102D9683-FEF3-45D0-B02C-3CAA8A62B42A}" type="datetimeFigureOut">
              <a:rPr lang="fr-FR" smtClean="0"/>
              <a:t>27/07/2026</a:t>
            </a:fld>
            <a:endParaRPr lang="fr-FR"/>
          </a:p>
        </p:txBody>
      </p:sp>
      <p:sp>
        <p:nvSpPr>
          <p:cNvPr id="6" name="Espace réservé du pied de page 5">
            <a:extLst>
              <a:ext uri="{FF2B5EF4-FFF2-40B4-BE49-F238E27FC236}">
                <a16:creationId xmlns:a16="http://schemas.microsoft.com/office/drawing/2014/main" id="{355531DB-8C14-CA62-8257-35338FFBEBE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AF007EE-AB7F-B784-9C2D-CEBBCF225FA3}"/>
              </a:ext>
            </a:extLst>
          </p:cNvPr>
          <p:cNvSpPr>
            <a:spLocks noGrp="1"/>
          </p:cNvSpPr>
          <p:nvPr>
            <p:ph type="sldNum" sz="quarter" idx="12"/>
          </p:nvPr>
        </p:nvSpPr>
        <p:spPr/>
        <p:txBody>
          <a:bodyPr/>
          <a:lstStyle/>
          <a:p>
            <a:fld id="{1808A294-D3A4-4720-8DAF-E530D7F90FDF}" type="slidenum">
              <a:rPr lang="fr-FR" smtClean="0"/>
              <a:t>‹N°›</a:t>
            </a:fld>
            <a:endParaRPr lang="fr-FR"/>
          </a:p>
        </p:txBody>
      </p:sp>
    </p:spTree>
    <p:extLst>
      <p:ext uri="{BB962C8B-B14F-4D97-AF65-F5344CB8AC3E}">
        <p14:creationId xmlns:p14="http://schemas.microsoft.com/office/powerpoint/2010/main" val="2459366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9B2EE2-70AB-B095-8E6A-94487537CD7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FF0C8FB-69E9-CC07-98E8-F29C6B187D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6584603-0664-E48C-678E-A83C25CCF2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631A810-632F-17EE-738F-02E4AD88E981}"/>
              </a:ext>
            </a:extLst>
          </p:cNvPr>
          <p:cNvSpPr>
            <a:spLocks noGrp="1"/>
          </p:cNvSpPr>
          <p:nvPr>
            <p:ph type="dt" sz="half" idx="10"/>
          </p:nvPr>
        </p:nvSpPr>
        <p:spPr/>
        <p:txBody>
          <a:bodyPr/>
          <a:lstStyle/>
          <a:p>
            <a:fld id="{102D9683-FEF3-45D0-B02C-3CAA8A62B42A}" type="datetimeFigureOut">
              <a:rPr lang="fr-FR" smtClean="0"/>
              <a:t>27/07/2026</a:t>
            </a:fld>
            <a:endParaRPr lang="fr-FR"/>
          </a:p>
        </p:txBody>
      </p:sp>
      <p:sp>
        <p:nvSpPr>
          <p:cNvPr id="6" name="Espace réservé du pied de page 5">
            <a:extLst>
              <a:ext uri="{FF2B5EF4-FFF2-40B4-BE49-F238E27FC236}">
                <a16:creationId xmlns:a16="http://schemas.microsoft.com/office/drawing/2014/main" id="{5FE687E4-A928-2BAC-77AA-5D32A53801F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E008F33-5397-F65B-E522-54B4AE47AA15}"/>
              </a:ext>
            </a:extLst>
          </p:cNvPr>
          <p:cNvSpPr>
            <a:spLocks noGrp="1"/>
          </p:cNvSpPr>
          <p:nvPr>
            <p:ph type="sldNum" sz="quarter" idx="12"/>
          </p:nvPr>
        </p:nvSpPr>
        <p:spPr/>
        <p:txBody>
          <a:bodyPr/>
          <a:lstStyle/>
          <a:p>
            <a:fld id="{1808A294-D3A4-4720-8DAF-E530D7F90FDF}" type="slidenum">
              <a:rPr lang="fr-FR" smtClean="0"/>
              <a:t>‹N°›</a:t>
            </a:fld>
            <a:endParaRPr lang="fr-FR"/>
          </a:p>
        </p:txBody>
      </p:sp>
    </p:spTree>
    <p:extLst>
      <p:ext uri="{BB962C8B-B14F-4D97-AF65-F5344CB8AC3E}">
        <p14:creationId xmlns:p14="http://schemas.microsoft.com/office/powerpoint/2010/main" val="3813935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FC8CD80-C5F7-A212-38B4-AE9461B291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A345A56-6EDF-F28D-AE11-D6DB0A616D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FD32651-7BF4-046F-3149-4C84A48C6B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02D9683-FEF3-45D0-B02C-3CAA8A62B42A}" type="datetimeFigureOut">
              <a:rPr lang="fr-FR" smtClean="0"/>
              <a:t>27/07/2026</a:t>
            </a:fld>
            <a:endParaRPr lang="fr-FR"/>
          </a:p>
        </p:txBody>
      </p:sp>
      <p:sp>
        <p:nvSpPr>
          <p:cNvPr id="5" name="Espace réservé du pied de page 4">
            <a:extLst>
              <a:ext uri="{FF2B5EF4-FFF2-40B4-BE49-F238E27FC236}">
                <a16:creationId xmlns:a16="http://schemas.microsoft.com/office/drawing/2014/main" id="{E464E141-05A6-14D1-FF81-D7EE5673C7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0569938-FB2E-17A3-0600-BF32A1C25A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808A294-D3A4-4720-8DAF-E530D7F90FDF}" type="slidenum">
              <a:rPr lang="fr-FR" smtClean="0"/>
              <a:t>‹N°›</a:t>
            </a:fld>
            <a:endParaRPr lang="fr-FR"/>
          </a:p>
        </p:txBody>
      </p:sp>
    </p:spTree>
    <p:extLst>
      <p:ext uri="{BB962C8B-B14F-4D97-AF65-F5344CB8AC3E}">
        <p14:creationId xmlns:p14="http://schemas.microsoft.com/office/powerpoint/2010/main" val="17083822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1.xml"/><Relationship Id="rId5" Type="http://schemas.openxmlformats.org/officeDocument/2006/relationships/image" Target="../media/image35.jpeg"/><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37.jpeg"/></Relationships>
</file>

<file path=ppt/slides/_rels/slide1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2.jpeg"/><Relationship Id="rId5" Type="http://schemas.openxmlformats.org/officeDocument/2006/relationships/image" Target="../media/image41.JP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9.JP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7.JPG"/><Relationship Id="rId4" Type="http://schemas.openxmlformats.org/officeDocument/2006/relationships/image" Target="../media/image46.jpeg"/></Relationships>
</file>

<file path=ppt/slides/_rels/slide17.xml.rels><?xml version="1.0" encoding="UTF-8" standalone="yes"?>
<Relationships xmlns="http://schemas.openxmlformats.org/package/2006/relationships"><Relationship Id="rId8" Type="http://schemas.openxmlformats.org/officeDocument/2006/relationships/hyperlink" Target="https://fr.wikipedia.org/wiki/1554" TargetMode="External"/><Relationship Id="rId3" Type="http://schemas.openxmlformats.org/officeDocument/2006/relationships/image" Target="../media/image49.png"/><Relationship Id="rId7" Type="http://schemas.openxmlformats.org/officeDocument/2006/relationships/hyperlink" Target="https://fr.wikipedia.org/wiki/Parlement_de_Paris" TargetMode="External"/><Relationship Id="rId12" Type="http://schemas.openxmlformats.org/officeDocument/2006/relationships/image" Target="../media/image53.png"/><Relationship Id="rId2" Type="http://schemas.openxmlformats.org/officeDocument/2006/relationships/image" Target="../media/image48.jpg"/><Relationship Id="rId1" Type="http://schemas.openxmlformats.org/officeDocument/2006/relationships/slideLayout" Target="../slideLayouts/slideLayout1.xml"/><Relationship Id="rId6" Type="http://schemas.openxmlformats.org/officeDocument/2006/relationships/hyperlink" Target="https://fr.wikipedia.org/wiki/Pr%C3%A9sident_%C3%A0_mortier" TargetMode="External"/><Relationship Id="rId11" Type="http://schemas.openxmlformats.org/officeDocument/2006/relationships/image" Target="../media/image52.png"/><Relationship Id="rId5" Type="http://schemas.openxmlformats.org/officeDocument/2006/relationships/hyperlink" Target="https://fr.wikipedia.org/wiki/Augustin_de_Thou" TargetMode="External"/><Relationship Id="rId10"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hyperlink" Target="https://fr.wikipedia.org/wiki/Famille_du_Drac"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48.jpg"/><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8" Type="http://schemas.openxmlformats.org/officeDocument/2006/relationships/hyperlink" Target="https://fr.wikipedia.org/wiki/Guerre_de_Trente_Ans" TargetMode="External"/><Relationship Id="rId13" Type="http://schemas.openxmlformats.org/officeDocument/2006/relationships/hyperlink" Target="https://fr.wikipedia.org/wiki/Paris" TargetMode="External"/><Relationship Id="rId3" Type="http://schemas.openxmlformats.org/officeDocument/2006/relationships/image" Target="../media/image58.png"/><Relationship Id="rId7" Type="http://schemas.openxmlformats.org/officeDocument/2006/relationships/hyperlink" Target="https://fr.wikipedia.org/wiki/Michel_Particelli_d%27%C3%89mery" TargetMode="External"/><Relationship Id="rId12" Type="http://schemas.openxmlformats.org/officeDocument/2006/relationships/hyperlink" Target="https://fr.wikipedia.org/wiki/%C3%89tat" TargetMode="External"/><Relationship Id="rId2" Type="http://schemas.openxmlformats.org/officeDocument/2006/relationships/image" Target="../media/image48.jpg"/><Relationship Id="rId1" Type="http://schemas.openxmlformats.org/officeDocument/2006/relationships/slideLayout" Target="../slideLayouts/slideLayout1.xml"/><Relationship Id="rId6" Type="http://schemas.openxmlformats.org/officeDocument/2006/relationships/hyperlink" Target="https://fr.wikipedia.org/wiki/Imp%C3%B4t_foncier" TargetMode="External"/><Relationship Id="rId11" Type="http://schemas.openxmlformats.org/officeDocument/2006/relationships/hyperlink" Target="https://fr.wikipedia.org/wiki/Emprunt_(finance)" TargetMode="External"/><Relationship Id="rId5" Type="http://schemas.openxmlformats.org/officeDocument/2006/relationships/image" Target="../media/image60.png"/><Relationship Id="rId10" Type="http://schemas.openxmlformats.org/officeDocument/2006/relationships/hyperlink" Target="https://fr.wikipedia.org/wiki/Pr%C3%A9l%C3%A8vements_obligatoires" TargetMode="External"/><Relationship Id="rId4" Type="http://schemas.openxmlformats.org/officeDocument/2006/relationships/image" Target="../media/image59.png"/><Relationship Id="rId9" Type="http://schemas.openxmlformats.org/officeDocument/2006/relationships/hyperlink" Target="https://fr.wikipedia.org/wiki/Guerre_franco-espagnol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48.jpg"/><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8.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48.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image" Target="../media/image8.jp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6A4740-8C1C-F398-FD27-C39EBC4D1FC9}"/>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B01E7DA-4ECE-D858-3DE6-85A21DD777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sketch line">
            <a:extLst>
              <a:ext uri="{FF2B5EF4-FFF2-40B4-BE49-F238E27FC236}">
                <a16:creationId xmlns:a16="http://schemas.microsoft.com/office/drawing/2014/main" id="{CA2913D6-9EFD-CA06-C058-11778DC88E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579272"/>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EE9CFDCB-B161-F333-4ED5-E14E4A089D7E}"/>
              </a:ext>
            </a:extLst>
          </p:cNvPr>
          <p:cNvSpPr txBox="1"/>
          <p:nvPr/>
        </p:nvSpPr>
        <p:spPr>
          <a:xfrm>
            <a:off x="1022465" y="489816"/>
            <a:ext cx="9383683" cy="1468663"/>
          </a:xfrm>
          <a:prstGeom prst="rect">
            <a:avLst/>
          </a:prstGeom>
        </p:spPr>
        <p:txBody>
          <a:bodyPr vert="horz" lIns="91440" tIns="45720" rIns="91440" bIns="45720" rtlCol="0" anchor="b">
            <a:normAutofit fontScale="92500"/>
          </a:bodyPr>
          <a:lstStyle/>
          <a:p>
            <a:pPr algn="ctr">
              <a:lnSpc>
                <a:spcPct val="90000"/>
              </a:lnSpc>
              <a:spcBef>
                <a:spcPct val="0"/>
              </a:spcBef>
              <a:spcAft>
                <a:spcPts val="600"/>
              </a:spcAft>
            </a:pPr>
            <a:r>
              <a:rPr lang="en-US" sz="5400" b="1" dirty="0" err="1">
                <a:latin typeface="+mj-lt"/>
                <a:ea typeface="+mj-ea"/>
                <a:cs typeface="+mj-cs"/>
              </a:rPr>
              <a:t>Projet</a:t>
            </a:r>
            <a:r>
              <a:rPr lang="en-US" sz="5400" b="1" dirty="0">
                <a:latin typeface="+mj-lt"/>
                <a:ea typeface="+mj-ea"/>
                <a:cs typeface="+mj-cs"/>
              </a:rPr>
              <a:t> de mise </a:t>
            </a:r>
            <a:r>
              <a:rPr lang="en-US" sz="5400" b="1" dirty="0" err="1">
                <a:latin typeface="+mj-lt"/>
                <a:ea typeface="+mj-ea"/>
                <a:cs typeface="+mj-cs"/>
              </a:rPr>
              <a:t>en</a:t>
            </a:r>
            <a:r>
              <a:rPr lang="en-US" sz="5400" b="1" dirty="0">
                <a:latin typeface="+mj-lt"/>
                <a:ea typeface="+mj-ea"/>
                <a:cs typeface="+mj-cs"/>
              </a:rPr>
              <a:t> Valeur du Bourg et du </a:t>
            </a:r>
            <a:r>
              <a:rPr lang="en-US" sz="5400" b="1" dirty="0" err="1">
                <a:latin typeface="+mj-lt"/>
                <a:ea typeface="+mj-ea"/>
                <a:cs typeface="+mj-cs"/>
              </a:rPr>
              <a:t>hameau</a:t>
            </a:r>
            <a:r>
              <a:rPr lang="en-US" sz="5400" b="1" dirty="0">
                <a:latin typeface="+mj-lt"/>
                <a:ea typeface="+mj-ea"/>
                <a:cs typeface="+mj-cs"/>
              </a:rPr>
              <a:t> de </a:t>
            </a:r>
            <a:r>
              <a:rPr lang="en-US" sz="5400" b="1" dirty="0" err="1">
                <a:latin typeface="+mj-lt"/>
                <a:ea typeface="+mj-ea"/>
                <a:cs typeface="+mj-cs"/>
              </a:rPr>
              <a:t>Malnoue</a:t>
            </a:r>
            <a:r>
              <a:rPr lang="en-US" sz="5400" b="1" dirty="0">
                <a:latin typeface="+mj-lt"/>
                <a:ea typeface="+mj-ea"/>
                <a:cs typeface="+mj-cs"/>
              </a:rPr>
              <a:t>  </a:t>
            </a:r>
            <a:endParaRPr lang="en-US" sz="5400" b="1" kern="1200" dirty="0">
              <a:solidFill>
                <a:schemeClr val="tx1"/>
              </a:solidFill>
              <a:latin typeface="+mj-lt"/>
              <a:ea typeface="+mj-ea"/>
              <a:cs typeface="+mj-cs"/>
            </a:endParaRPr>
          </a:p>
        </p:txBody>
      </p:sp>
      <p:sp>
        <p:nvSpPr>
          <p:cNvPr id="4" name="ZoneTexte 3">
            <a:extLst>
              <a:ext uri="{FF2B5EF4-FFF2-40B4-BE49-F238E27FC236}">
                <a16:creationId xmlns:a16="http://schemas.microsoft.com/office/drawing/2014/main" id="{0FCDA39C-6E90-DDA8-5366-3F5DF4529D3F}"/>
              </a:ext>
            </a:extLst>
          </p:cNvPr>
          <p:cNvSpPr txBox="1"/>
          <p:nvPr/>
        </p:nvSpPr>
        <p:spPr>
          <a:xfrm>
            <a:off x="5714306" y="2784391"/>
            <a:ext cx="6746154" cy="2115131"/>
          </a:xfrm>
          <a:prstGeom prst="rect">
            <a:avLst/>
          </a:prstGeom>
          <a:noFill/>
        </p:spPr>
        <p:txBody>
          <a:bodyPr wrap="square">
            <a:spAutoFit/>
          </a:bodyPr>
          <a:lstStyle/>
          <a:p>
            <a:pPr marL="342900" lvl="0" indent="-342900">
              <a:lnSpc>
                <a:spcPct val="115000"/>
              </a:lnSpc>
              <a:buFont typeface="Wingdings" panose="05000000000000000000" pitchFamily="2" charset="2"/>
              <a:buChar char=""/>
            </a:pPr>
            <a:r>
              <a:rPr lang="fr-FR" sz="3200" b="1" dirty="0">
                <a:latin typeface="Arial" panose="020B0604020202020204" pitchFamily="34" charset="0"/>
                <a:ea typeface="Calibri" panose="020F0502020204030204" pitchFamily="34" charset="0"/>
                <a:cs typeface="Arial" panose="020B0604020202020204" pitchFamily="34" charset="0"/>
              </a:rPr>
              <a:t>Liste du patrimoine à valoriser</a:t>
            </a:r>
          </a:p>
          <a:p>
            <a:pPr marL="342900" lvl="0" indent="-342900">
              <a:lnSpc>
                <a:spcPct val="115000"/>
              </a:lnSpc>
              <a:buFont typeface="Wingdings" panose="05000000000000000000" pitchFamily="2" charset="2"/>
              <a:buChar char=""/>
            </a:pPr>
            <a:endParaRPr lang="fr-FR" sz="3200" b="1" dirty="0">
              <a:latin typeface="Arial" panose="020B0604020202020204" pitchFamily="34" charset="0"/>
              <a:ea typeface="Calibri" panose="020F0502020204030204" pitchFamily="34" charset="0"/>
              <a:cs typeface="Arial" panose="020B0604020202020204" pitchFamily="34" charset="0"/>
            </a:endParaRPr>
          </a:p>
          <a:p>
            <a:pPr lvl="0" algn="ctr">
              <a:lnSpc>
                <a:spcPct val="115000"/>
              </a:lnSpc>
            </a:pPr>
            <a:r>
              <a:rPr lang="fr-FR" sz="3200" b="1" dirty="0">
                <a:latin typeface="Arial" panose="020B0604020202020204" pitchFamily="34" charset="0"/>
                <a:ea typeface="Calibri" panose="020F0502020204030204" pitchFamily="34" charset="0"/>
                <a:cs typeface="Arial" panose="020B0604020202020204" pitchFamily="34" charset="0"/>
              </a:rPr>
              <a:t>Le Bourg </a:t>
            </a:r>
            <a:endParaRPr lang="fr-FR" sz="3200" b="1" dirty="0">
              <a:effectLst/>
              <a:latin typeface="Arial" panose="020B0604020202020204" pitchFamily="34" charset="0"/>
              <a:ea typeface="Calibri" panose="020F0502020204030204" pitchFamily="34" charset="0"/>
              <a:cs typeface="Arial" panose="020B0604020202020204" pitchFamily="34" charset="0"/>
            </a:endParaRPr>
          </a:p>
          <a:p>
            <a:pPr lvl="0">
              <a:lnSpc>
                <a:spcPct val="115000"/>
              </a:lnSpc>
            </a:pPr>
            <a:endParaRPr lang="fr-FR" sz="2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6" name="Image 5">
            <a:extLst>
              <a:ext uri="{FF2B5EF4-FFF2-40B4-BE49-F238E27FC236}">
                <a16:creationId xmlns:a16="http://schemas.microsoft.com/office/drawing/2014/main" id="{17EBA40C-0E49-878F-BB4A-A14180BFE8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160" y="2186495"/>
            <a:ext cx="4690638" cy="4423272"/>
          </a:xfrm>
          <a:prstGeom prst="rect">
            <a:avLst/>
          </a:prstGeom>
        </p:spPr>
      </p:pic>
    </p:spTree>
    <p:extLst>
      <p:ext uri="{BB962C8B-B14F-4D97-AF65-F5344CB8AC3E}">
        <p14:creationId xmlns:p14="http://schemas.microsoft.com/office/powerpoint/2010/main" val="1494749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2D566B-C396-BFB9-61B0-3A9AE0AF970E}"/>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53FB77C0-0317-1B53-710A-260623433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id="{18950CCD-CCDF-08F3-7120-D3419607A4E5}"/>
              </a:ext>
            </a:extLst>
          </p:cNvPr>
          <p:cNvSpPr txBox="1"/>
          <p:nvPr/>
        </p:nvSpPr>
        <p:spPr>
          <a:xfrm>
            <a:off x="6513577" y="0"/>
            <a:ext cx="4851990" cy="206808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b="1" kern="1200" dirty="0">
                <a:solidFill>
                  <a:schemeClr val="tx1"/>
                </a:solidFill>
                <a:latin typeface="+mj-lt"/>
                <a:ea typeface="+mj-ea"/>
                <a:cs typeface="+mj-cs"/>
              </a:rPr>
              <a:t>        Le local </a:t>
            </a:r>
            <a:r>
              <a:rPr lang="en-US" sz="5400" b="1" kern="1200" dirty="0" err="1">
                <a:solidFill>
                  <a:schemeClr val="tx1"/>
                </a:solidFill>
                <a:latin typeface="+mj-lt"/>
                <a:ea typeface="+mj-ea"/>
                <a:cs typeface="+mj-cs"/>
              </a:rPr>
              <a:t>photographique</a:t>
            </a:r>
            <a:endParaRPr lang="en-US" sz="5400" b="1" kern="1200" dirty="0">
              <a:solidFill>
                <a:schemeClr val="tx1"/>
              </a:solidFill>
              <a:latin typeface="+mj-lt"/>
              <a:ea typeface="+mj-ea"/>
              <a:cs typeface="+mj-cs"/>
            </a:endParaRPr>
          </a:p>
        </p:txBody>
      </p:sp>
      <p:sp>
        <p:nvSpPr>
          <p:cNvPr id="46" name="sketch line">
            <a:extLst>
              <a:ext uri="{FF2B5EF4-FFF2-40B4-BE49-F238E27FC236}">
                <a16:creationId xmlns:a16="http://schemas.microsoft.com/office/drawing/2014/main" id="{3DF5C1DE-D326-596C-E84C-C3A4F5A21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579272"/>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
            <a:extLst>
              <a:ext uri="{FF2B5EF4-FFF2-40B4-BE49-F238E27FC236}">
                <a16:creationId xmlns:a16="http://schemas.microsoft.com/office/drawing/2014/main" id="{73E5C8E3-CA4D-87E0-ADBB-BF6AF16C17EA}"/>
              </a:ext>
            </a:extLst>
          </p:cNvPr>
          <p:cNvSpPr>
            <a:spLocks noChangeArrowheads="1"/>
          </p:cNvSpPr>
          <p:nvPr/>
        </p:nvSpPr>
        <p:spPr bwMode="auto">
          <a:xfrm>
            <a:off x="6148520" y="4341114"/>
            <a:ext cx="543620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kumimoji="0" lang="fr-FR" altLang="fr-FR"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6" name="Image 5" descr="Une image contenant diagramme, Plan, ligne, texte&#10;&#10;Description générée automatiquement">
            <a:extLst>
              <a:ext uri="{FF2B5EF4-FFF2-40B4-BE49-F238E27FC236}">
                <a16:creationId xmlns:a16="http://schemas.microsoft.com/office/drawing/2014/main" id="{A69EFA18-D664-4CF1-D1FC-0E6F496FB2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215" y="925086"/>
            <a:ext cx="2364843" cy="2009307"/>
          </a:xfrm>
          <a:prstGeom prst="rect">
            <a:avLst/>
          </a:prstGeom>
        </p:spPr>
      </p:pic>
      <p:pic>
        <p:nvPicPr>
          <p:cNvPr id="2" name="Image 1" descr="Une image contenant herbe, plein air, arbre, ciel&#10;&#10;Description générée automatiquement">
            <a:extLst>
              <a:ext uri="{FF2B5EF4-FFF2-40B4-BE49-F238E27FC236}">
                <a16:creationId xmlns:a16="http://schemas.microsoft.com/office/drawing/2014/main" id="{265F2E1D-2BC7-633F-C55D-01D437DD9E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394" y="3142731"/>
            <a:ext cx="4885802" cy="3258540"/>
          </a:xfrm>
          <a:prstGeom prst="rect">
            <a:avLst/>
          </a:prstGeom>
        </p:spPr>
      </p:pic>
      <p:sp>
        <p:nvSpPr>
          <p:cNvPr id="5" name="ZoneTexte 4">
            <a:extLst>
              <a:ext uri="{FF2B5EF4-FFF2-40B4-BE49-F238E27FC236}">
                <a16:creationId xmlns:a16="http://schemas.microsoft.com/office/drawing/2014/main" id="{65855E33-6281-D5C2-4407-A4D33A955DD8}"/>
              </a:ext>
            </a:extLst>
          </p:cNvPr>
          <p:cNvSpPr txBox="1"/>
          <p:nvPr/>
        </p:nvSpPr>
        <p:spPr>
          <a:xfrm>
            <a:off x="2889474" y="925086"/>
            <a:ext cx="3300152" cy="2123658"/>
          </a:xfrm>
          <a:prstGeom prst="rect">
            <a:avLst/>
          </a:prstGeom>
          <a:noFill/>
        </p:spPr>
        <p:txBody>
          <a:bodyPr wrap="square">
            <a:spAutoFit/>
          </a:bodyPr>
          <a:lstStyle/>
          <a:p>
            <a:r>
              <a:rPr lang="fr-FR" sz="1200" dirty="0">
                <a:effectLst/>
                <a:latin typeface="Arial" panose="020B0604020202020204" pitchFamily="34" charset="0"/>
                <a:ea typeface="Times New Roman" panose="02020603050405020304" pitchFamily="18" charset="0"/>
              </a:rPr>
              <a:t>Ce bâtiment de style Louis XIII aurait été construit aux alentours de 1870 par Madame de </a:t>
            </a:r>
            <a:r>
              <a:rPr lang="fr-FR" sz="1200" dirty="0" err="1">
                <a:effectLst/>
                <a:latin typeface="Arial" panose="020B0604020202020204" pitchFamily="34" charset="0"/>
                <a:ea typeface="Times New Roman" panose="02020603050405020304" pitchFamily="18" charset="0"/>
              </a:rPr>
              <a:t>Fréquant</a:t>
            </a:r>
            <a:r>
              <a:rPr lang="fr-FR" sz="1200" dirty="0">
                <a:effectLst/>
                <a:latin typeface="Arial" panose="020B0604020202020204" pitchFamily="34" charset="0"/>
                <a:ea typeface="Times New Roman" panose="02020603050405020304" pitchFamily="18" charset="0"/>
              </a:rPr>
              <a:t>, propriétaire du domaine de l'époque. La décision de sa réalisation aurait été prise à la période de l'avènement de la photographie. Il aurait notamment été utilisé comme laboratoire de développement des clichés réalisés. Ce domaine a été acquis par la Commune en 2000 ; il est affecté aux activités du centre culturel et sportif Saint Exupéry</a:t>
            </a:r>
            <a:endParaRPr lang="fr-FR" sz="1200" dirty="0"/>
          </a:p>
        </p:txBody>
      </p:sp>
      <p:pic>
        <p:nvPicPr>
          <p:cNvPr id="7" name="Image 6" descr="Une image contenant habits, plein air, personne, arbre&#10;&#10;Description générée automatiquement">
            <a:extLst>
              <a:ext uri="{FF2B5EF4-FFF2-40B4-BE49-F238E27FC236}">
                <a16:creationId xmlns:a16="http://schemas.microsoft.com/office/drawing/2014/main" id="{1C95E81E-9348-8206-A900-B90AE0D02A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89626" y="3161862"/>
            <a:ext cx="4985851" cy="3258540"/>
          </a:xfrm>
          <a:prstGeom prst="rect">
            <a:avLst/>
          </a:prstGeom>
        </p:spPr>
      </p:pic>
    </p:spTree>
    <p:extLst>
      <p:ext uri="{BB962C8B-B14F-4D97-AF65-F5344CB8AC3E}">
        <p14:creationId xmlns:p14="http://schemas.microsoft.com/office/powerpoint/2010/main" val="765902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D0E9EB-D8ED-D1C6-2144-3CB771F44B0B}"/>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37971D03-5F12-BD8C-352F-D41FA4ED6F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id="{736F8865-647A-7A35-0CC1-5C7849BAC6D4}"/>
              </a:ext>
            </a:extLst>
          </p:cNvPr>
          <p:cNvSpPr txBox="1"/>
          <p:nvPr/>
        </p:nvSpPr>
        <p:spPr>
          <a:xfrm>
            <a:off x="6513577" y="0"/>
            <a:ext cx="4851990" cy="206808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b="1" kern="1200" dirty="0">
                <a:solidFill>
                  <a:schemeClr val="tx1"/>
                </a:solidFill>
                <a:latin typeface="+mj-lt"/>
                <a:ea typeface="+mj-ea"/>
                <a:cs typeface="+mj-cs"/>
              </a:rPr>
              <a:t>        La </a:t>
            </a:r>
            <a:r>
              <a:rPr lang="en-US" sz="5400" b="1" kern="1200" dirty="0" err="1">
                <a:solidFill>
                  <a:schemeClr val="tx1"/>
                </a:solidFill>
                <a:latin typeface="+mj-lt"/>
                <a:ea typeface="+mj-ea"/>
                <a:cs typeface="+mj-cs"/>
              </a:rPr>
              <a:t>ferme</a:t>
            </a:r>
            <a:r>
              <a:rPr lang="en-US" sz="5400" b="1" kern="1200" dirty="0">
                <a:solidFill>
                  <a:schemeClr val="tx1"/>
                </a:solidFill>
                <a:latin typeface="+mj-lt"/>
                <a:ea typeface="+mj-ea"/>
                <a:cs typeface="+mj-cs"/>
              </a:rPr>
              <a:t> du château </a:t>
            </a:r>
          </a:p>
        </p:txBody>
      </p:sp>
      <p:sp>
        <p:nvSpPr>
          <p:cNvPr id="46" name="sketch line">
            <a:extLst>
              <a:ext uri="{FF2B5EF4-FFF2-40B4-BE49-F238E27FC236}">
                <a16:creationId xmlns:a16="http://schemas.microsoft.com/office/drawing/2014/main" id="{1E579B7D-DF5A-9243-7DEF-52D7149B19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579272"/>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
            <a:extLst>
              <a:ext uri="{FF2B5EF4-FFF2-40B4-BE49-F238E27FC236}">
                <a16:creationId xmlns:a16="http://schemas.microsoft.com/office/drawing/2014/main" id="{B7AF23C2-ED7D-126A-0FF4-2F59A7B36598}"/>
              </a:ext>
            </a:extLst>
          </p:cNvPr>
          <p:cNvSpPr>
            <a:spLocks noChangeArrowheads="1"/>
          </p:cNvSpPr>
          <p:nvPr/>
        </p:nvSpPr>
        <p:spPr bwMode="auto">
          <a:xfrm>
            <a:off x="6148520" y="4341114"/>
            <a:ext cx="543620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kumimoji="0" lang="fr-FR" altLang="fr-FR"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3" name="Image 2" descr="Une image contenant plein air, plante, herbe, ciel&#10;&#10;Description générée automatiquement">
            <a:extLst>
              <a:ext uri="{FF2B5EF4-FFF2-40B4-BE49-F238E27FC236}">
                <a16:creationId xmlns:a16="http://schemas.microsoft.com/office/drawing/2014/main" id="{08FFE2D4-57D4-6E21-475A-8319CDA72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3577" y="3001509"/>
            <a:ext cx="4991100" cy="3328670"/>
          </a:xfrm>
          <a:prstGeom prst="rect">
            <a:avLst/>
          </a:prstGeom>
        </p:spPr>
      </p:pic>
      <p:pic>
        <p:nvPicPr>
          <p:cNvPr id="4" name="Image 3" descr="Une image contenant Plan, diagramme, croquis, schématique&#10;&#10;Description générée automatiquement">
            <a:extLst>
              <a:ext uri="{FF2B5EF4-FFF2-40B4-BE49-F238E27FC236}">
                <a16:creationId xmlns:a16="http://schemas.microsoft.com/office/drawing/2014/main" id="{66A403C2-8D9C-FF4A-25BA-C22D693C34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894" y="524182"/>
            <a:ext cx="2720340" cy="2553970"/>
          </a:xfrm>
          <a:prstGeom prst="rect">
            <a:avLst/>
          </a:prstGeom>
        </p:spPr>
      </p:pic>
      <p:pic>
        <p:nvPicPr>
          <p:cNvPr id="8" name="Image 7" descr="Une image contenant diagramme, Plan, ligne, texte&#10;&#10;Description générée automatiquement">
            <a:extLst>
              <a:ext uri="{FF2B5EF4-FFF2-40B4-BE49-F238E27FC236}">
                <a16:creationId xmlns:a16="http://schemas.microsoft.com/office/drawing/2014/main" id="{8444B369-A605-5F6B-8958-C16361B51B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9113" y="524182"/>
            <a:ext cx="2915437" cy="2477327"/>
          </a:xfrm>
          <a:prstGeom prst="rect">
            <a:avLst/>
          </a:prstGeom>
        </p:spPr>
      </p:pic>
      <p:sp>
        <p:nvSpPr>
          <p:cNvPr id="11" name="ZoneTexte 10">
            <a:extLst>
              <a:ext uri="{FF2B5EF4-FFF2-40B4-BE49-F238E27FC236}">
                <a16:creationId xmlns:a16="http://schemas.microsoft.com/office/drawing/2014/main" id="{467644A6-4CD2-32AE-1AA2-A6B21E55232C}"/>
              </a:ext>
            </a:extLst>
          </p:cNvPr>
          <p:cNvSpPr txBox="1"/>
          <p:nvPr/>
        </p:nvSpPr>
        <p:spPr>
          <a:xfrm>
            <a:off x="209627" y="3856492"/>
            <a:ext cx="6094324" cy="2186689"/>
          </a:xfrm>
          <a:prstGeom prst="rect">
            <a:avLst/>
          </a:prstGeom>
          <a:noFill/>
        </p:spPr>
        <p:txBody>
          <a:bodyPr wrap="square">
            <a:spAutoFit/>
          </a:bodyPr>
          <a:lstStyle/>
          <a:p>
            <a:pPr algn="just">
              <a:lnSpc>
                <a:spcPct val="115000"/>
              </a:lnSpc>
              <a:spcAft>
                <a:spcPts val="1000"/>
              </a:spcAft>
            </a:pPr>
            <a:r>
              <a:rPr lang="fr-FR" sz="1400" dirty="0">
                <a:effectLst/>
                <a:latin typeface="Arial" panose="020B0604020202020204" pitchFamily="34" charset="0"/>
                <a:ea typeface="Times New Roman" panose="02020603050405020304" pitchFamily="18" charset="0"/>
                <a:cs typeface="Arial" panose="020B0604020202020204" pitchFamily="34" charset="0"/>
              </a:rPr>
              <a:t>Les bâtiments d'habitation de la Ferme datent de la période du premier château (construction remontant au moins au 16èm, siècle). Ce n'est qu'à partir de la moitié du 20éme siècle que la société Rhône-Poulenc, propriétaire à l'époque, a transformé la grange du premier étage en locaux d'habitation.</a:t>
            </a:r>
          </a:p>
          <a:p>
            <a:pPr algn="just">
              <a:lnSpc>
                <a:spcPct val="115000"/>
              </a:lnSpc>
              <a:spcAft>
                <a:spcPts val="1000"/>
              </a:spcAft>
            </a:pPr>
            <a:r>
              <a:rPr lang="fr-FR" sz="1400" dirty="0">
                <a:effectLst/>
                <a:latin typeface="Arial" panose="020B0604020202020204" pitchFamily="34" charset="0"/>
                <a:ea typeface="Times New Roman" panose="02020603050405020304" pitchFamily="18" charset="0"/>
                <a:cs typeface="Arial" panose="020B0604020202020204" pitchFamily="34" charset="0"/>
              </a:rPr>
              <a:t>Le bâtiment qui servit d'écuries et de remise à voitures a été bâti à la période du second château (milieu du 19éme siècle). La zone pavée située aux abords de ce bâtiment a été conservée.</a:t>
            </a:r>
          </a:p>
        </p:txBody>
      </p:sp>
    </p:spTree>
    <p:extLst>
      <p:ext uri="{BB962C8B-B14F-4D97-AF65-F5344CB8AC3E}">
        <p14:creationId xmlns:p14="http://schemas.microsoft.com/office/powerpoint/2010/main" val="2473308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AD034A-EDBA-BCA0-8989-9CD2C45C6B02}"/>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393868A1-C3B1-52D9-6E38-080FC7F26A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id="{872ACB3D-AF33-CA9E-D86A-FAED3B5C94E7}"/>
              </a:ext>
            </a:extLst>
          </p:cNvPr>
          <p:cNvSpPr txBox="1"/>
          <p:nvPr/>
        </p:nvSpPr>
        <p:spPr>
          <a:xfrm>
            <a:off x="6513577" y="0"/>
            <a:ext cx="4851990" cy="206808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b="1" kern="1200" dirty="0">
                <a:solidFill>
                  <a:schemeClr val="tx1"/>
                </a:solidFill>
                <a:latin typeface="+mj-lt"/>
                <a:ea typeface="+mj-ea"/>
                <a:cs typeface="+mj-cs"/>
              </a:rPr>
              <a:t>        Les </a:t>
            </a:r>
            <a:r>
              <a:rPr lang="en-US" sz="5400" b="1" kern="1200" dirty="0" err="1">
                <a:solidFill>
                  <a:schemeClr val="tx1"/>
                </a:solidFill>
                <a:latin typeface="+mj-lt"/>
                <a:ea typeface="+mj-ea"/>
                <a:cs typeface="+mj-cs"/>
              </a:rPr>
              <a:t>douves</a:t>
            </a:r>
            <a:r>
              <a:rPr lang="en-US" sz="5400" b="1" kern="1200" dirty="0">
                <a:solidFill>
                  <a:schemeClr val="tx1"/>
                </a:solidFill>
                <a:latin typeface="+mj-lt"/>
                <a:ea typeface="+mj-ea"/>
                <a:cs typeface="+mj-cs"/>
              </a:rPr>
              <a:t> </a:t>
            </a:r>
          </a:p>
        </p:txBody>
      </p:sp>
      <p:sp>
        <p:nvSpPr>
          <p:cNvPr id="46" name="sketch line">
            <a:extLst>
              <a:ext uri="{FF2B5EF4-FFF2-40B4-BE49-F238E27FC236}">
                <a16:creationId xmlns:a16="http://schemas.microsoft.com/office/drawing/2014/main" id="{B81888CB-30DA-D619-8B79-C3852B94F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579272"/>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
            <a:extLst>
              <a:ext uri="{FF2B5EF4-FFF2-40B4-BE49-F238E27FC236}">
                <a16:creationId xmlns:a16="http://schemas.microsoft.com/office/drawing/2014/main" id="{9827E947-B46F-2956-A7AD-3AA843FAFC7E}"/>
              </a:ext>
            </a:extLst>
          </p:cNvPr>
          <p:cNvSpPr>
            <a:spLocks noChangeArrowheads="1"/>
          </p:cNvSpPr>
          <p:nvPr/>
        </p:nvSpPr>
        <p:spPr bwMode="auto">
          <a:xfrm>
            <a:off x="6148520" y="4341114"/>
            <a:ext cx="543620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kumimoji="0" lang="fr-FR" altLang="fr-FR"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2" name="Image 1" descr="Une image contenant diagramme, ligne, texte, carte&#10;&#10;Description générée automatiquement">
            <a:extLst>
              <a:ext uri="{FF2B5EF4-FFF2-40B4-BE49-F238E27FC236}">
                <a16:creationId xmlns:a16="http://schemas.microsoft.com/office/drawing/2014/main" id="{9496890D-A3CC-74A0-6EFC-A62D31B8B2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7583" y="3529483"/>
            <a:ext cx="2747916" cy="2695575"/>
          </a:xfrm>
          <a:prstGeom prst="rect">
            <a:avLst/>
          </a:prstGeom>
        </p:spPr>
      </p:pic>
      <p:sp>
        <p:nvSpPr>
          <p:cNvPr id="6" name="ZoneTexte 5">
            <a:extLst>
              <a:ext uri="{FF2B5EF4-FFF2-40B4-BE49-F238E27FC236}">
                <a16:creationId xmlns:a16="http://schemas.microsoft.com/office/drawing/2014/main" id="{0BE813DB-5E2C-84A4-5B02-47D05D0E4EAA}"/>
              </a:ext>
            </a:extLst>
          </p:cNvPr>
          <p:cNvSpPr txBox="1"/>
          <p:nvPr/>
        </p:nvSpPr>
        <p:spPr>
          <a:xfrm>
            <a:off x="7405635" y="2871370"/>
            <a:ext cx="4580746" cy="3539430"/>
          </a:xfrm>
          <a:prstGeom prst="rect">
            <a:avLst/>
          </a:prstGeom>
          <a:noFill/>
        </p:spPr>
        <p:txBody>
          <a:bodyPr wrap="square">
            <a:spAutoFit/>
          </a:bodyPr>
          <a:lstStyle/>
          <a:p>
            <a:pPr algn="just"/>
            <a:r>
              <a:rPr lang="fr-FR" sz="1400" kern="150" dirty="0">
                <a:effectLst/>
                <a:latin typeface="Arial" panose="020B0604020202020204" pitchFamily="34" charset="0"/>
                <a:ea typeface="NSimSun" panose="02010609030101010101" pitchFamily="49" charset="-122"/>
                <a:cs typeface="Arial" panose="020B0604020202020204" pitchFamily="34" charset="0"/>
              </a:rPr>
              <a:t>En 1640 L’architecte Charles CHAMOIS (1610-1684 ) se voit confier d'importants travaux au château d'Emery-en-Brie par Michel </a:t>
            </a:r>
            <a:r>
              <a:rPr lang="fr-FR" sz="1400" kern="150" dirty="0" err="1">
                <a:effectLst/>
                <a:latin typeface="Arial" panose="020B0604020202020204" pitchFamily="34" charset="0"/>
                <a:ea typeface="NSimSun" panose="02010609030101010101" pitchFamily="49" charset="-122"/>
                <a:cs typeface="Arial" panose="020B0604020202020204" pitchFamily="34" charset="0"/>
              </a:rPr>
              <a:t>Particelli</a:t>
            </a:r>
            <a:r>
              <a:rPr lang="fr-FR" sz="1400" kern="150" dirty="0">
                <a:effectLst/>
                <a:latin typeface="Arial" panose="020B0604020202020204" pitchFamily="34" charset="0"/>
                <a:ea typeface="NSimSun" panose="02010609030101010101" pitchFamily="49" charset="-122"/>
                <a:cs typeface="Arial" panose="020B0604020202020204" pitchFamily="34" charset="0"/>
              </a:rPr>
              <a:t> , contrôleur des finances ( voir lien 137).Le château comportait alors un corps de logis entouré d'un fossé et précédé d'une cour, une grange et des remises de carrosses placées de part et d'autre du portail d'entrée.</a:t>
            </a:r>
          </a:p>
          <a:p>
            <a:pPr algn="just"/>
            <a:r>
              <a:rPr lang="fr-FR" sz="1400" kern="150" dirty="0">
                <a:effectLst/>
                <a:latin typeface="Arial" panose="020B0604020202020204" pitchFamily="34" charset="0"/>
                <a:ea typeface="NSimSun" panose="02010609030101010101" pitchFamily="49" charset="-122"/>
                <a:cs typeface="Arial" panose="020B0604020202020204" pitchFamily="34" charset="0"/>
              </a:rPr>
              <a:t>Il prévoit de remplacer l'escalier à quatre noyaux situé au centre par un vestibule communiquant de plain-pied avec la cour et le parc, d'aménager une salle haute par exhaussement du plafond (s'agirait-il d'une salle à l'italienne) et d'édifier deux pavillons en saillie pour cantonner le vieux corps de logis.</a:t>
            </a:r>
          </a:p>
          <a:p>
            <a:pPr algn="just"/>
            <a:r>
              <a:rPr lang="fr-FR" sz="1400" kern="150" dirty="0">
                <a:effectLst/>
                <a:latin typeface="Arial" panose="020B0604020202020204" pitchFamily="34" charset="0"/>
                <a:ea typeface="NSimSun" panose="02010609030101010101" pitchFamily="49" charset="-122"/>
                <a:cs typeface="Arial" panose="020B0604020202020204" pitchFamily="34" charset="0"/>
              </a:rPr>
              <a:t>Il construisit en 1660 pour le compte de la seigneurie de Chaville (78) un château, dont le plan rappelle fortement celui d'Emery. </a:t>
            </a:r>
          </a:p>
        </p:txBody>
      </p:sp>
      <p:pic>
        <p:nvPicPr>
          <p:cNvPr id="7" name="Image 6" descr="Une image contenant texte, fournitures de bureau, carte, enveloppe&#10;&#10;Description générée automatiquement">
            <a:extLst>
              <a:ext uri="{FF2B5EF4-FFF2-40B4-BE49-F238E27FC236}">
                <a16:creationId xmlns:a16="http://schemas.microsoft.com/office/drawing/2014/main" id="{DB2714B5-5BB3-1636-D648-A5200BE435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9322" y="136822"/>
            <a:ext cx="3454828" cy="2325023"/>
          </a:xfrm>
          <a:prstGeom prst="rect">
            <a:avLst/>
          </a:prstGeom>
        </p:spPr>
      </p:pic>
      <p:pic>
        <p:nvPicPr>
          <p:cNvPr id="9" name="Image 8" descr="Une image contenant plein air, arbre, lac, banque&#10;&#10;Description générée automatiquement">
            <a:extLst>
              <a:ext uri="{FF2B5EF4-FFF2-40B4-BE49-F238E27FC236}">
                <a16:creationId xmlns:a16="http://schemas.microsoft.com/office/drawing/2014/main" id="{4945A336-9AB0-E20A-AB00-E0E49B6B15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552" y="136822"/>
            <a:ext cx="3670304" cy="2325023"/>
          </a:xfrm>
          <a:prstGeom prst="rect">
            <a:avLst/>
          </a:prstGeom>
        </p:spPr>
      </p:pic>
      <p:pic>
        <p:nvPicPr>
          <p:cNvPr id="12" name="Image 11" descr="Une image contenant plein air, arbre, plante, bassin&#10;&#10;Description générée automatiquement">
            <a:extLst>
              <a:ext uri="{FF2B5EF4-FFF2-40B4-BE49-F238E27FC236}">
                <a16:creationId xmlns:a16="http://schemas.microsoft.com/office/drawing/2014/main" id="{116E8BFF-CF4F-3A00-EB7F-31C6AABF936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2" y="3529483"/>
            <a:ext cx="4233545" cy="2695575"/>
          </a:xfrm>
          <a:prstGeom prst="rect">
            <a:avLst/>
          </a:prstGeom>
        </p:spPr>
      </p:pic>
    </p:spTree>
    <p:extLst>
      <p:ext uri="{BB962C8B-B14F-4D97-AF65-F5344CB8AC3E}">
        <p14:creationId xmlns:p14="http://schemas.microsoft.com/office/powerpoint/2010/main" val="3510797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032CEF-4A4D-8693-7F7E-982FCEBDC85B}"/>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06D4744F-207F-4608-B569-47F68C08EE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id="{135EBD55-9646-9A28-7298-B4E085400C57}"/>
              </a:ext>
            </a:extLst>
          </p:cNvPr>
          <p:cNvSpPr txBox="1"/>
          <p:nvPr/>
        </p:nvSpPr>
        <p:spPr>
          <a:xfrm>
            <a:off x="6513577" y="0"/>
            <a:ext cx="4851990" cy="206808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b="1" kern="1200" dirty="0">
                <a:solidFill>
                  <a:schemeClr val="tx1"/>
                </a:solidFill>
                <a:latin typeface="+mj-lt"/>
                <a:ea typeface="+mj-ea"/>
                <a:cs typeface="+mj-cs"/>
              </a:rPr>
              <a:t>        Le château </a:t>
            </a:r>
            <a:r>
              <a:rPr lang="en-US" sz="5400" b="1" kern="1200" dirty="0" err="1">
                <a:solidFill>
                  <a:schemeClr val="tx1"/>
                </a:solidFill>
                <a:latin typeface="+mj-lt"/>
                <a:ea typeface="+mj-ea"/>
                <a:cs typeface="+mj-cs"/>
              </a:rPr>
              <a:t>d’Emerainville</a:t>
            </a:r>
            <a:r>
              <a:rPr lang="en-US" sz="5400" b="1" kern="1200" dirty="0">
                <a:solidFill>
                  <a:schemeClr val="tx1"/>
                </a:solidFill>
                <a:latin typeface="+mj-lt"/>
                <a:ea typeface="+mj-ea"/>
                <a:cs typeface="+mj-cs"/>
              </a:rPr>
              <a:t> </a:t>
            </a:r>
          </a:p>
        </p:txBody>
      </p:sp>
      <p:sp>
        <p:nvSpPr>
          <p:cNvPr id="46" name="sketch line">
            <a:extLst>
              <a:ext uri="{FF2B5EF4-FFF2-40B4-BE49-F238E27FC236}">
                <a16:creationId xmlns:a16="http://schemas.microsoft.com/office/drawing/2014/main" id="{7608D84A-1185-3B82-D170-7478E3F3E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579272"/>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
            <a:extLst>
              <a:ext uri="{FF2B5EF4-FFF2-40B4-BE49-F238E27FC236}">
                <a16:creationId xmlns:a16="http://schemas.microsoft.com/office/drawing/2014/main" id="{61EE4D2D-02D2-F663-FA56-6B25867C6418}"/>
              </a:ext>
            </a:extLst>
          </p:cNvPr>
          <p:cNvSpPr>
            <a:spLocks noChangeArrowheads="1"/>
          </p:cNvSpPr>
          <p:nvPr/>
        </p:nvSpPr>
        <p:spPr bwMode="auto">
          <a:xfrm>
            <a:off x="6148520" y="4341114"/>
            <a:ext cx="543620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kumimoji="0" lang="fr-FR" altLang="fr-FR"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81C87551-3B38-CC5C-0698-75A5488BFCF3}"/>
              </a:ext>
            </a:extLst>
          </p:cNvPr>
          <p:cNvSpPr txBox="1"/>
          <p:nvPr/>
        </p:nvSpPr>
        <p:spPr>
          <a:xfrm>
            <a:off x="7267900" y="3217729"/>
            <a:ext cx="4795178" cy="3323987"/>
          </a:xfrm>
          <a:prstGeom prst="rect">
            <a:avLst/>
          </a:prstGeom>
          <a:noFill/>
        </p:spPr>
        <p:txBody>
          <a:bodyPr wrap="square">
            <a:spAutoFit/>
          </a:bodyPr>
          <a:lstStyle/>
          <a:p>
            <a:pPr algn="just"/>
            <a:r>
              <a:rPr lang="fr-FR" sz="1400" dirty="0">
                <a:effectLst/>
                <a:latin typeface="Arial" panose="020B0604020202020204" pitchFamily="34" charset="0"/>
                <a:ea typeface="Times New Roman" panose="02020603050405020304" pitchFamily="18" charset="0"/>
              </a:rPr>
              <a:t>Construit en 1826 par Mr TRICOTEL, riche faïencier à paris. Il fût la propriété de Madame de </a:t>
            </a:r>
            <a:r>
              <a:rPr lang="fr-FR" sz="1400" dirty="0" err="1">
                <a:effectLst/>
                <a:latin typeface="Arial" panose="020B0604020202020204" pitchFamily="34" charset="0"/>
                <a:ea typeface="Times New Roman" panose="02020603050405020304" pitchFamily="18" charset="0"/>
              </a:rPr>
              <a:t>Fréquant</a:t>
            </a:r>
            <a:r>
              <a:rPr lang="fr-FR" sz="1400" dirty="0">
                <a:effectLst/>
                <a:latin typeface="Arial" panose="020B0604020202020204" pitchFamily="34" charset="0"/>
                <a:ea typeface="Times New Roman" panose="02020603050405020304" pitchFamily="18" charset="0"/>
              </a:rPr>
              <a:t>, et messieurs, Lecomte et </a:t>
            </a:r>
            <a:r>
              <a:rPr lang="fr-FR" sz="1400" dirty="0" err="1">
                <a:effectLst/>
                <a:latin typeface="Arial" panose="020B0604020202020204" pitchFamily="34" charset="0"/>
                <a:ea typeface="Times New Roman" panose="02020603050405020304" pitchFamily="18" charset="0"/>
              </a:rPr>
              <a:t>Dubreton</a:t>
            </a:r>
            <a:r>
              <a:rPr lang="fr-FR" sz="1400" dirty="0">
                <a:effectLst/>
                <a:latin typeface="Arial" panose="020B0604020202020204" pitchFamily="34" charset="0"/>
                <a:ea typeface="Times New Roman" panose="02020603050405020304" pitchFamily="18" charset="0"/>
              </a:rPr>
              <a:t> ( descendants de Mr TRICOTEL). Ce dernier vendit en avril 1956 la propriété à la société Rhône-Poulenc qui utilisait le château et ses abords pour y pratiquer des essais de produits phytosanitaires et vétérinaires C'est en 1957 que cette société fit subir au bâtiment un certain nombre de modifications et rénovations tant extérieures qu'intérieures, et ce, afin d'aménager certaines pièces en laboratoire et salles d'expérimentation. Il faut noter que la porte d'entrée a particulièrement bien été conservée et a gardé son architecture initiale. Ce domaine a été acquis par la Commune en 2000 et a été transformé en logements.</a:t>
            </a:r>
            <a:endParaRPr lang="fr-FR" sz="1400" dirty="0"/>
          </a:p>
        </p:txBody>
      </p:sp>
      <p:pic>
        <p:nvPicPr>
          <p:cNvPr id="5" name="Image 4" descr="Une image contenant diagramme, Plan, ligne, carte&#10;&#10;Description générée automatiquement">
            <a:extLst>
              <a:ext uri="{FF2B5EF4-FFF2-40B4-BE49-F238E27FC236}">
                <a16:creationId xmlns:a16="http://schemas.microsoft.com/office/drawing/2014/main" id="{E81BE03E-E778-D7B9-2A26-9C7B09C1E8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7356" y="3796235"/>
            <a:ext cx="2482850" cy="2247900"/>
          </a:xfrm>
          <a:prstGeom prst="rect">
            <a:avLst/>
          </a:prstGeom>
        </p:spPr>
      </p:pic>
      <p:pic>
        <p:nvPicPr>
          <p:cNvPr id="8" name="Image 7" descr="Une image contenant ciel, plein air, bâtiment, arbre&#10;&#10;Description générée automatiquement">
            <a:extLst>
              <a:ext uri="{FF2B5EF4-FFF2-40B4-BE49-F238E27FC236}">
                <a16:creationId xmlns:a16="http://schemas.microsoft.com/office/drawing/2014/main" id="{98140158-D093-5D7F-8796-24068D7CD1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4232" y="277959"/>
            <a:ext cx="5018270" cy="3148296"/>
          </a:xfrm>
          <a:prstGeom prst="rect">
            <a:avLst/>
          </a:prstGeom>
        </p:spPr>
      </p:pic>
      <p:pic>
        <p:nvPicPr>
          <p:cNvPr id="11" name="Image 10" descr="Une image contenant plein air, bâtiment, maison, fenêtre&#10;&#10;Description générée automatiquement">
            <a:extLst>
              <a:ext uri="{FF2B5EF4-FFF2-40B4-BE49-F238E27FC236}">
                <a16:creationId xmlns:a16="http://schemas.microsoft.com/office/drawing/2014/main" id="{E92D6D67-6F6A-53F1-8697-5057C5DCF7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4232" y="3617546"/>
            <a:ext cx="4075430" cy="2717800"/>
          </a:xfrm>
          <a:prstGeom prst="rect">
            <a:avLst/>
          </a:prstGeom>
        </p:spPr>
      </p:pic>
    </p:spTree>
    <p:extLst>
      <p:ext uri="{BB962C8B-B14F-4D97-AF65-F5344CB8AC3E}">
        <p14:creationId xmlns:p14="http://schemas.microsoft.com/office/powerpoint/2010/main" val="2293424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4C8355-FB00-5F18-1C4F-8496D30ADA38}"/>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C0F7064B-B11C-FE28-3E0C-44BD4EAAF7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id="{172BE509-D3C0-CF61-7BEA-9D6A7CF246D9}"/>
              </a:ext>
            </a:extLst>
          </p:cNvPr>
          <p:cNvSpPr txBox="1"/>
          <p:nvPr/>
        </p:nvSpPr>
        <p:spPr>
          <a:xfrm>
            <a:off x="6513577" y="0"/>
            <a:ext cx="4851990" cy="206808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b="1" kern="1200" dirty="0">
                <a:solidFill>
                  <a:schemeClr val="tx1"/>
                </a:solidFill>
                <a:latin typeface="+mj-lt"/>
                <a:ea typeface="+mj-ea"/>
                <a:cs typeface="+mj-cs"/>
              </a:rPr>
              <a:t>        </a:t>
            </a:r>
            <a:r>
              <a:rPr lang="en-US" sz="5400" b="1" kern="1200" dirty="0" err="1">
                <a:solidFill>
                  <a:schemeClr val="tx1"/>
                </a:solidFill>
                <a:latin typeface="+mj-lt"/>
                <a:ea typeface="+mj-ea"/>
                <a:cs typeface="+mj-cs"/>
              </a:rPr>
              <a:t>L’orangerie</a:t>
            </a:r>
            <a:r>
              <a:rPr lang="en-US" sz="5400" b="1" kern="1200" dirty="0">
                <a:solidFill>
                  <a:schemeClr val="tx1"/>
                </a:solidFill>
                <a:latin typeface="+mj-lt"/>
                <a:ea typeface="+mj-ea"/>
                <a:cs typeface="+mj-cs"/>
              </a:rPr>
              <a:t> du château </a:t>
            </a:r>
          </a:p>
        </p:txBody>
      </p:sp>
      <p:sp>
        <p:nvSpPr>
          <p:cNvPr id="46" name="sketch line">
            <a:extLst>
              <a:ext uri="{FF2B5EF4-FFF2-40B4-BE49-F238E27FC236}">
                <a16:creationId xmlns:a16="http://schemas.microsoft.com/office/drawing/2014/main" id="{90530FBD-A117-C010-0DD9-506974FE33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579272"/>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
            <a:extLst>
              <a:ext uri="{FF2B5EF4-FFF2-40B4-BE49-F238E27FC236}">
                <a16:creationId xmlns:a16="http://schemas.microsoft.com/office/drawing/2014/main" id="{CC641149-98C4-11C5-E58F-9D76D5835278}"/>
              </a:ext>
            </a:extLst>
          </p:cNvPr>
          <p:cNvSpPr>
            <a:spLocks noChangeArrowheads="1"/>
          </p:cNvSpPr>
          <p:nvPr/>
        </p:nvSpPr>
        <p:spPr bwMode="auto">
          <a:xfrm>
            <a:off x="6148520" y="4341114"/>
            <a:ext cx="543620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kumimoji="0" lang="fr-FR" altLang="fr-FR"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8DD42C0F-E08D-DCEF-6AA4-DEA0E391993A}"/>
              </a:ext>
            </a:extLst>
          </p:cNvPr>
          <p:cNvSpPr txBox="1"/>
          <p:nvPr/>
        </p:nvSpPr>
        <p:spPr>
          <a:xfrm>
            <a:off x="6619286" y="2811339"/>
            <a:ext cx="4640571" cy="1315168"/>
          </a:xfrm>
          <a:prstGeom prst="rect">
            <a:avLst/>
          </a:prstGeom>
          <a:noFill/>
        </p:spPr>
        <p:txBody>
          <a:bodyPr wrap="square">
            <a:spAutoFit/>
          </a:bodyPr>
          <a:lstStyle/>
          <a:p>
            <a:pPr algn="just">
              <a:lnSpc>
                <a:spcPct val="115000"/>
              </a:lnSpc>
              <a:spcAft>
                <a:spcPts val="1000"/>
              </a:spcAft>
            </a:pPr>
            <a:r>
              <a:rPr lang="fr-FR" sz="1400" dirty="0">
                <a:effectLst/>
                <a:latin typeface="Arial" panose="020B0604020202020204" pitchFamily="34" charset="0"/>
                <a:ea typeface="Times New Roman" panose="02020603050405020304" pitchFamily="18" charset="0"/>
                <a:cs typeface="Times New Roman" panose="02020603050405020304" pitchFamily="18" charset="0"/>
              </a:rPr>
              <a:t>l'orangerie</a:t>
            </a:r>
            <a:r>
              <a:rPr lang="fr-FR" sz="1400" spc="-20" dirty="0">
                <a:effectLst/>
                <a:latin typeface="Arial" panose="020B0604020202020204" pitchFamily="34" charset="0"/>
                <a:ea typeface="Times New Roman" panose="02020603050405020304" pitchFamily="18" charset="0"/>
                <a:cs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réhabilitée et</a:t>
            </a:r>
            <a:r>
              <a:rPr lang="fr-FR" sz="1400" spc="-60" dirty="0">
                <a:effectLst/>
                <a:latin typeface="Arial" panose="020B0604020202020204" pitchFamily="34" charset="0"/>
                <a:ea typeface="Times New Roman" panose="02020603050405020304" pitchFamily="18" charset="0"/>
                <a:cs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transformée en Maison de l'Environnement, le mur d'enceinte, le puits, le réservoir à eau et la glycine qui y est associée. Ces différents bâtiments ont été transformés à l'époque du second château d'Emerainville (1826)</a:t>
            </a:r>
            <a:r>
              <a:rPr lang="fr-FR" sz="1400" spc="-15" dirty="0">
                <a:effectLst/>
                <a:latin typeface="Arial" panose="020B0604020202020204" pitchFamily="34" charset="0"/>
                <a:ea typeface="Times New Roman" panose="02020603050405020304" pitchFamily="18" charset="0"/>
                <a:cs typeface="Times New Roman" panose="02020603050405020304" pitchFamily="18" charset="0"/>
              </a:rPr>
              <a:t>.</a:t>
            </a:r>
            <a:r>
              <a:rPr lang="fr-FR"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FR"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Image 5" descr="Une image contenant texte, lettre, carte, Plan&#10;&#10;Description générée automatiquement">
            <a:extLst>
              <a:ext uri="{FF2B5EF4-FFF2-40B4-BE49-F238E27FC236}">
                <a16:creationId xmlns:a16="http://schemas.microsoft.com/office/drawing/2014/main" id="{6A592881-BC2F-4AD4-941B-8CFADF0EA8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199" y="4164898"/>
            <a:ext cx="3958088" cy="2506741"/>
          </a:xfrm>
          <a:prstGeom prst="rect">
            <a:avLst/>
          </a:prstGeom>
        </p:spPr>
      </p:pic>
      <p:pic>
        <p:nvPicPr>
          <p:cNvPr id="7" name="Image 6" descr="Une image contenant diagramme, capture d’écran, texte, ligne&#10;&#10;Description générée automatiquement">
            <a:extLst>
              <a:ext uri="{FF2B5EF4-FFF2-40B4-BE49-F238E27FC236}">
                <a16:creationId xmlns:a16="http://schemas.microsoft.com/office/drawing/2014/main" id="{E5F80161-D736-5A4A-C894-F8C2E641F8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81776" y="4191979"/>
            <a:ext cx="2974234" cy="2386330"/>
          </a:xfrm>
          <a:prstGeom prst="rect">
            <a:avLst/>
          </a:prstGeom>
        </p:spPr>
      </p:pic>
      <p:pic>
        <p:nvPicPr>
          <p:cNvPr id="12" name="Image 11" descr="Une image contenant carte, Photographie aérienne, Vue plongeante, aérien&#10;&#10;Description générée automatiquement">
            <a:extLst>
              <a:ext uri="{FF2B5EF4-FFF2-40B4-BE49-F238E27FC236}">
                <a16:creationId xmlns:a16="http://schemas.microsoft.com/office/drawing/2014/main" id="{3D34CEEE-F81B-CAEB-267B-BC356A273D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2323" y="4160263"/>
            <a:ext cx="4058164" cy="2541978"/>
          </a:xfrm>
          <a:prstGeom prst="rect">
            <a:avLst/>
          </a:prstGeom>
        </p:spPr>
      </p:pic>
      <p:pic>
        <p:nvPicPr>
          <p:cNvPr id="13" name="Image 12" descr="Une image contenant plein air, ciel, herbe, Aménagement paysager&#10;&#10;Description générée automatiquement">
            <a:extLst>
              <a:ext uri="{FF2B5EF4-FFF2-40B4-BE49-F238E27FC236}">
                <a16:creationId xmlns:a16="http://schemas.microsoft.com/office/drawing/2014/main" id="{8C7E8AA8-A575-AAC3-8A31-0B1DB0D31BD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8874" y="372680"/>
            <a:ext cx="5365532" cy="3578926"/>
          </a:xfrm>
          <a:prstGeom prst="rect">
            <a:avLst/>
          </a:prstGeom>
        </p:spPr>
      </p:pic>
    </p:spTree>
    <p:extLst>
      <p:ext uri="{BB962C8B-B14F-4D97-AF65-F5344CB8AC3E}">
        <p14:creationId xmlns:p14="http://schemas.microsoft.com/office/powerpoint/2010/main" val="3805648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5F1E91-B33F-3031-F96A-0C9DEA279C1E}"/>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64AAF20F-3C02-81B1-6208-0B1C88D7C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id="{2A2C5478-E85A-FCDA-C2D8-486C4518BBE7}"/>
              </a:ext>
            </a:extLst>
          </p:cNvPr>
          <p:cNvSpPr txBox="1"/>
          <p:nvPr/>
        </p:nvSpPr>
        <p:spPr>
          <a:xfrm>
            <a:off x="6513577" y="0"/>
            <a:ext cx="4851990" cy="206808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b="1" kern="1200" dirty="0">
                <a:solidFill>
                  <a:schemeClr val="tx1"/>
                </a:solidFill>
                <a:latin typeface="+mj-lt"/>
                <a:ea typeface="+mj-ea"/>
                <a:cs typeface="+mj-cs"/>
              </a:rPr>
              <a:t>        La </a:t>
            </a:r>
            <a:r>
              <a:rPr lang="en-US" sz="5400" b="1" kern="1200" dirty="0" err="1">
                <a:solidFill>
                  <a:schemeClr val="tx1"/>
                </a:solidFill>
                <a:latin typeface="+mj-lt"/>
                <a:ea typeface="+mj-ea"/>
                <a:cs typeface="+mj-cs"/>
              </a:rPr>
              <a:t>glacière</a:t>
            </a:r>
            <a:r>
              <a:rPr lang="en-US" sz="5400" b="1" kern="1200" dirty="0">
                <a:solidFill>
                  <a:schemeClr val="tx1"/>
                </a:solidFill>
                <a:latin typeface="+mj-lt"/>
                <a:ea typeface="+mj-ea"/>
                <a:cs typeface="+mj-cs"/>
              </a:rPr>
              <a:t> du château </a:t>
            </a:r>
          </a:p>
        </p:txBody>
      </p:sp>
      <p:sp>
        <p:nvSpPr>
          <p:cNvPr id="46" name="sketch line">
            <a:extLst>
              <a:ext uri="{FF2B5EF4-FFF2-40B4-BE49-F238E27FC236}">
                <a16:creationId xmlns:a16="http://schemas.microsoft.com/office/drawing/2014/main" id="{1E610FB3-AB24-C468-5CDF-9781AF999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579272"/>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
            <a:extLst>
              <a:ext uri="{FF2B5EF4-FFF2-40B4-BE49-F238E27FC236}">
                <a16:creationId xmlns:a16="http://schemas.microsoft.com/office/drawing/2014/main" id="{79529E14-B1D8-89B9-D53E-2CF8BB70BF13}"/>
              </a:ext>
            </a:extLst>
          </p:cNvPr>
          <p:cNvSpPr>
            <a:spLocks noChangeArrowheads="1"/>
          </p:cNvSpPr>
          <p:nvPr/>
        </p:nvSpPr>
        <p:spPr bwMode="auto">
          <a:xfrm>
            <a:off x="6148520" y="4341114"/>
            <a:ext cx="543620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kumimoji="0" lang="fr-FR" altLang="fr-FR"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 name="Rectangle 2">
            <a:extLst>
              <a:ext uri="{FF2B5EF4-FFF2-40B4-BE49-F238E27FC236}">
                <a16:creationId xmlns:a16="http://schemas.microsoft.com/office/drawing/2014/main" id="{25E6A07B-04FE-04FB-8C0A-3374A21CE5BD}"/>
              </a:ext>
            </a:extLst>
          </p:cNvPr>
          <p:cNvSpPr>
            <a:spLocks noChangeArrowheads="1"/>
          </p:cNvSpPr>
          <p:nvPr/>
        </p:nvSpPr>
        <p:spPr bwMode="auto">
          <a:xfrm>
            <a:off x="6148520" y="2745794"/>
            <a:ext cx="5098211"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C’est une des 3 glacières  d’Emerainville qui n’ont plus eu d’utilité avec l’arrivée de la glace artificielle.</a:t>
            </a:r>
            <a:r>
              <a:rPr kumimoji="0" lang="fr-FR" altLang="fr-FR" sz="14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kumimoji="0" lang="fr-FR" altLang="fr-FR" sz="1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Dès l'Antiquité, les hommes ont cherché à stocker la glace. C’est à partir du </a:t>
            </a:r>
            <a:r>
              <a:rPr kumimoji="0" lang="fr-FR" altLang="fr-FR"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XVIIe siècle que Louis XIV par un Edit royal en 1659 autorise la construction de glacière sur le territoire.</a:t>
            </a:r>
            <a:endParaRPr kumimoji="0" lang="fr-FR" alt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8" name="Image 7" descr="Une image contenant dessin, croquis, texte, diagramme&#10;&#10;Description générée automatiquement">
            <a:extLst>
              <a:ext uri="{FF2B5EF4-FFF2-40B4-BE49-F238E27FC236}">
                <a16:creationId xmlns:a16="http://schemas.microsoft.com/office/drawing/2014/main" id="{A3624DD7-02B6-B512-2E83-B87A52A0B5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139" y="297938"/>
            <a:ext cx="4481103" cy="6167782"/>
          </a:xfrm>
          <a:prstGeom prst="rect">
            <a:avLst/>
          </a:prstGeom>
        </p:spPr>
      </p:pic>
      <p:pic>
        <p:nvPicPr>
          <p:cNvPr id="9" name="Image 8" descr="Une image contenant diagramme, conception&#10;&#10;Description générée automatiquement">
            <a:extLst>
              <a:ext uri="{FF2B5EF4-FFF2-40B4-BE49-F238E27FC236}">
                <a16:creationId xmlns:a16="http://schemas.microsoft.com/office/drawing/2014/main" id="{44E523DC-3FDD-508F-D134-47DEDF1DA2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7546" y="4043573"/>
            <a:ext cx="2701449" cy="2495482"/>
          </a:xfrm>
          <a:prstGeom prst="rect">
            <a:avLst/>
          </a:prstGeom>
        </p:spPr>
      </p:pic>
      <p:pic>
        <p:nvPicPr>
          <p:cNvPr id="11" name="Image 10" descr="Une image contenant texte, lettre, carte, Plan&#10;&#10;Description générée automatiquement">
            <a:extLst>
              <a:ext uri="{FF2B5EF4-FFF2-40B4-BE49-F238E27FC236}">
                <a16:creationId xmlns:a16="http://schemas.microsoft.com/office/drawing/2014/main" id="{01CB0983-EDAA-4675-B9FD-B136F0259D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3540" y="4043573"/>
            <a:ext cx="3714302" cy="2516754"/>
          </a:xfrm>
          <a:prstGeom prst="rect">
            <a:avLst/>
          </a:prstGeom>
        </p:spPr>
      </p:pic>
    </p:spTree>
    <p:extLst>
      <p:ext uri="{BB962C8B-B14F-4D97-AF65-F5344CB8AC3E}">
        <p14:creationId xmlns:p14="http://schemas.microsoft.com/office/powerpoint/2010/main" val="3910829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A3154F-142F-5E62-A4FF-4BA7B123DEDA}"/>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EEB8624D-73B9-EEAB-6FB1-7AAB770DD3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id="{73692431-7823-A169-1576-4F73946F87C6}"/>
              </a:ext>
            </a:extLst>
          </p:cNvPr>
          <p:cNvSpPr txBox="1"/>
          <p:nvPr/>
        </p:nvSpPr>
        <p:spPr>
          <a:xfrm>
            <a:off x="6513577" y="0"/>
            <a:ext cx="4851990" cy="206808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b="1" kern="1200">
                <a:solidFill>
                  <a:schemeClr val="tx1"/>
                </a:solidFill>
                <a:latin typeface="+mj-lt"/>
                <a:ea typeface="+mj-ea"/>
                <a:cs typeface="+mj-cs"/>
              </a:rPr>
              <a:t>        Le parc Denis le Camus</a:t>
            </a:r>
            <a:endParaRPr lang="en-US" sz="5400" b="1" kern="1200" dirty="0">
              <a:solidFill>
                <a:schemeClr val="tx1"/>
              </a:solidFill>
              <a:latin typeface="+mj-lt"/>
              <a:ea typeface="+mj-ea"/>
              <a:cs typeface="+mj-cs"/>
            </a:endParaRPr>
          </a:p>
        </p:txBody>
      </p:sp>
      <p:sp>
        <p:nvSpPr>
          <p:cNvPr id="46" name="sketch line">
            <a:extLst>
              <a:ext uri="{FF2B5EF4-FFF2-40B4-BE49-F238E27FC236}">
                <a16:creationId xmlns:a16="http://schemas.microsoft.com/office/drawing/2014/main" id="{A95007DB-139F-F6DA-F060-3B31C41763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579272"/>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
            <a:extLst>
              <a:ext uri="{FF2B5EF4-FFF2-40B4-BE49-F238E27FC236}">
                <a16:creationId xmlns:a16="http://schemas.microsoft.com/office/drawing/2014/main" id="{B5DB9EA7-5035-7926-AE62-E9C03E32B79F}"/>
              </a:ext>
            </a:extLst>
          </p:cNvPr>
          <p:cNvSpPr>
            <a:spLocks noChangeArrowheads="1"/>
          </p:cNvSpPr>
          <p:nvPr/>
        </p:nvSpPr>
        <p:spPr bwMode="auto">
          <a:xfrm>
            <a:off x="6148520" y="4341114"/>
            <a:ext cx="543620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a:ln>
                  <a:noFill/>
                </a:ln>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kumimoji="0" lang="fr-FR" altLang="fr-FR"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44244F43-1687-1F1D-818F-67045BD9E39D}"/>
              </a:ext>
            </a:extLst>
          </p:cNvPr>
          <p:cNvSpPr txBox="1"/>
          <p:nvPr/>
        </p:nvSpPr>
        <p:spPr>
          <a:xfrm>
            <a:off x="5890880" y="2690181"/>
            <a:ext cx="6097384" cy="3420360"/>
          </a:xfrm>
          <a:prstGeom prst="rect">
            <a:avLst/>
          </a:prstGeom>
          <a:noFill/>
        </p:spPr>
        <p:txBody>
          <a:bodyPr wrap="square">
            <a:spAutoFit/>
          </a:bodyPr>
          <a:lstStyle/>
          <a:p>
            <a:pPr algn="just">
              <a:lnSpc>
                <a:spcPct val="115000"/>
              </a:lnSpc>
              <a:spcAft>
                <a:spcPts val="1000"/>
              </a:spcAft>
            </a:pPr>
            <a:r>
              <a:rPr lang="fr-FR" sz="1400" dirty="0">
                <a:effectLst/>
                <a:latin typeface="Arial" panose="020B0604020202020204" pitchFamily="34" charset="0"/>
                <a:ea typeface="Times New Roman" panose="02020603050405020304" pitchFamily="18" charset="0"/>
                <a:cs typeface="Arial" panose="020B0604020202020204" pitchFamily="34" charset="0"/>
              </a:rPr>
              <a:t>Cet espace de plus de 43 ha recèle un certain nombre d'unités bâties ou naturelles qui confèrent à ce site un caractère remarquable de par leur situation au sein de la ville nouvelle et leur diversité même si tous ces éléments ne sont pas individuellement exceptionnels. La propriété comprend 23 ha de bâtiments, parc et bois ainsi que 20 ha de terres cultivables. Elle compte notamment deux anciens vergers ainsi qu'un potager (80 jardins familiaux). Les murs de l'enceinte de ce dernier sont toujours présents ainsi que son réservoir à eau, son puits, son orangerie et sa serre</a:t>
            </a:r>
          </a:p>
          <a:p>
            <a:pPr algn="just">
              <a:lnSpc>
                <a:spcPct val="115000"/>
              </a:lnSpc>
              <a:spcAft>
                <a:spcPts val="1000"/>
              </a:spcAft>
            </a:pPr>
            <a:r>
              <a:rPr lang="fr-FR" sz="1400" dirty="0">
                <a:effectLst/>
                <a:latin typeface="Arial" panose="020B0604020202020204" pitchFamily="34" charset="0"/>
                <a:ea typeface="Times New Roman" panose="02020603050405020304" pitchFamily="18" charset="0"/>
                <a:cs typeface="Arial" panose="020B0604020202020204" pitchFamily="34" charset="0"/>
              </a:rPr>
              <a:t>La</a:t>
            </a:r>
            <a:r>
              <a:rPr lang="fr-FR" sz="1400" spc="-4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partie</a:t>
            </a:r>
            <a:r>
              <a:rPr lang="fr-FR" sz="1400" spc="-15"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boisée</a:t>
            </a:r>
            <a:r>
              <a:rPr lang="fr-FR" sz="1400" spc="-35"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du</a:t>
            </a:r>
            <a:r>
              <a:rPr lang="fr-FR" sz="1400" spc="-4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site</a:t>
            </a:r>
            <a:r>
              <a:rPr lang="fr-FR" sz="1400" spc="-35"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n'a</a:t>
            </a:r>
            <a:r>
              <a:rPr lang="fr-FR" sz="1400" spc="-5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quasiment pas</a:t>
            </a:r>
            <a:r>
              <a:rPr lang="fr-FR" sz="1400" spc="-35"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subi</a:t>
            </a:r>
            <a:r>
              <a:rPr lang="fr-FR" sz="1400" spc="-55"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de</a:t>
            </a:r>
            <a:r>
              <a:rPr lang="fr-FR" sz="1400" spc="-5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modification depuis</a:t>
            </a:r>
            <a:r>
              <a:rPr lang="fr-FR" sz="1400" spc="-1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4</a:t>
            </a:r>
            <a:r>
              <a:rPr lang="fr-FR" sz="1400" spc="-15"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siècles. Les</a:t>
            </a:r>
            <a:r>
              <a:rPr lang="fr-FR" sz="1400" spc="-4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allées</a:t>
            </a:r>
            <a:r>
              <a:rPr lang="fr-FR" sz="1400" spc="-2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rectilignes sont</a:t>
            </a:r>
            <a:r>
              <a:rPr lang="fr-FR" sz="1400" spc="-35"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inchangées. En</a:t>
            </a:r>
            <a:r>
              <a:rPr lang="fr-FR" sz="1400" spc="-5"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revanche, la</a:t>
            </a:r>
            <a:r>
              <a:rPr lang="fr-FR" sz="1400" spc="-1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zone du parc a</a:t>
            </a:r>
            <a:r>
              <a:rPr lang="fr-FR" sz="1400" spc="-3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été</a:t>
            </a:r>
            <a:r>
              <a:rPr lang="fr-FR" sz="1400" spc="-5"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réaménagée peu</a:t>
            </a:r>
            <a:r>
              <a:rPr lang="fr-FR" sz="1400" spc="-1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de temps</a:t>
            </a:r>
            <a:r>
              <a:rPr lang="fr-FR" sz="1400" spc="-2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après la</a:t>
            </a:r>
            <a:r>
              <a:rPr lang="fr-FR" sz="1400" spc="-2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effectLst/>
                <a:latin typeface="Arial" panose="020B0604020202020204" pitchFamily="34" charset="0"/>
                <a:ea typeface="Times New Roman" panose="02020603050405020304" pitchFamily="18" charset="0"/>
                <a:cs typeface="Arial" panose="020B0604020202020204" pitchFamily="34" charset="0"/>
              </a:rPr>
              <a:t>destruction de l'ancien château. </a:t>
            </a:r>
          </a:p>
        </p:txBody>
      </p:sp>
      <p:pic>
        <p:nvPicPr>
          <p:cNvPr id="5" name="Image 4" descr="Une image contenant carte, texte&#10;&#10;Description générée automatiquement">
            <a:extLst>
              <a:ext uri="{FF2B5EF4-FFF2-40B4-BE49-F238E27FC236}">
                <a16:creationId xmlns:a16="http://schemas.microsoft.com/office/drawing/2014/main" id="{B2153655-D201-B128-1189-63179767569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3736" y="303309"/>
            <a:ext cx="2486025" cy="2679700"/>
          </a:xfrm>
          <a:prstGeom prst="rect">
            <a:avLst/>
          </a:prstGeom>
          <a:noFill/>
          <a:ln>
            <a:noFill/>
          </a:ln>
        </p:spPr>
      </p:pic>
      <p:pic>
        <p:nvPicPr>
          <p:cNvPr id="6" name="Image 5" descr="Une image contenant carte, Photographie aérienne, Vue plongeante, Conception urbaine&#10;&#10;Description générée automatiquement">
            <a:extLst>
              <a:ext uri="{FF2B5EF4-FFF2-40B4-BE49-F238E27FC236}">
                <a16:creationId xmlns:a16="http://schemas.microsoft.com/office/drawing/2014/main" id="{0D5249EE-ECA0-0630-FE6E-4766375FEF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417918">
            <a:off x="3106431" y="887481"/>
            <a:ext cx="2457450" cy="1994535"/>
          </a:xfrm>
          <a:prstGeom prst="rect">
            <a:avLst/>
          </a:prstGeom>
        </p:spPr>
      </p:pic>
      <p:pic>
        <p:nvPicPr>
          <p:cNvPr id="7" name="Image 6" descr="Une image contenant carte, aérien, Photographie aérienne, Vue plongeante&#10;&#10;Description générée automatiquement">
            <a:extLst>
              <a:ext uri="{FF2B5EF4-FFF2-40B4-BE49-F238E27FC236}">
                <a16:creationId xmlns:a16="http://schemas.microsoft.com/office/drawing/2014/main" id="{CB4F5909-A921-89C4-8293-9BFD1DB140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3736" y="3580422"/>
            <a:ext cx="5397475" cy="2868776"/>
          </a:xfrm>
          <a:prstGeom prst="rect">
            <a:avLst/>
          </a:prstGeom>
        </p:spPr>
      </p:pic>
    </p:spTree>
    <p:extLst>
      <p:ext uri="{BB962C8B-B14F-4D97-AF65-F5344CB8AC3E}">
        <p14:creationId xmlns:p14="http://schemas.microsoft.com/office/powerpoint/2010/main" val="2211531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olice, logo, Graphique, blanc&#10;&#10;Description générée automatiquement">
            <a:extLst>
              <a:ext uri="{FF2B5EF4-FFF2-40B4-BE49-F238E27FC236}">
                <a16:creationId xmlns:a16="http://schemas.microsoft.com/office/drawing/2014/main" id="{98ABCA46-4F8F-A146-EA63-2B79418BC7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354" y="274409"/>
            <a:ext cx="1388610" cy="1180318"/>
          </a:xfrm>
          <a:prstGeom prst="rect">
            <a:avLst/>
          </a:prstGeom>
        </p:spPr>
      </p:pic>
      <p:sp>
        <p:nvSpPr>
          <p:cNvPr id="4" name="ZoneTexte 3">
            <a:extLst>
              <a:ext uri="{FF2B5EF4-FFF2-40B4-BE49-F238E27FC236}">
                <a16:creationId xmlns:a16="http://schemas.microsoft.com/office/drawing/2014/main" id="{548502EE-439D-896D-6E43-3B433313148A}"/>
              </a:ext>
            </a:extLst>
          </p:cNvPr>
          <p:cNvSpPr txBox="1"/>
          <p:nvPr/>
        </p:nvSpPr>
        <p:spPr>
          <a:xfrm>
            <a:off x="3653575" y="360202"/>
            <a:ext cx="5594315" cy="646331"/>
          </a:xfrm>
          <a:prstGeom prst="rect">
            <a:avLst/>
          </a:prstGeom>
          <a:noFill/>
        </p:spPr>
        <p:txBody>
          <a:bodyPr wrap="square" rtlCol="0">
            <a:spAutoFit/>
          </a:bodyPr>
          <a:lstStyle/>
          <a:p>
            <a:pPr algn="ctr"/>
            <a:r>
              <a:rPr lang="fr-FR" sz="3600" dirty="0"/>
              <a:t>Histoire D'EMERY-EN-BRIE </a:t>
            </a:r>
          </a:p>
        </p:txBody>
      </p:sp>
      <p:sp>
        <p:nvSpPr>
          <p:cNvPr id="5" name="ZoneTexte 4">
            <a:extLst>
              <a:ext uri="{FF2B5EF4-FFF2-40B4-BE49-F238E27FC236}">
                <a16:creationId xmlns:a16="http://schemas.microsoft.com/office/drawing/2014/main" id="{0865B64D-5C34-C0B1-71B4-7E8786A3A7AF}"/>
              </a:ext>
            </a:extLst>
          </p:cNvPr>
          <p:cNvSpPr txBox="1"/>
          <p:nvPr/>
        </p:nvSpPr>
        <p:spPr>
          <a:xfrm>
            <a:off x="3750390" y="2130943"/>
            <a:ext cx="6423026" cy="369332"/>
          </a:xfrm>
          <a:prstGeom prst="rect">
            <a:avLst/>
          </a:prstGeom>
          <a:noFill/>
        </p:spPr>
        <p:txBody>
          <a:bodyPr wrap="square" rtlCol="0">
            <a:spAutoFit/>
          </a:bodyPr>
          <a:lstStyle/>
          <a:p>
            <a:pPr lvl="0">
              <a:buSzPct val="45000"/>
            </a:pPr>
            <a:r>
              <a:rPr lang="fr-FR" dirty="0"/>
              <a:t>1540 Emery fut donné à Christophe de Thou par </a:t>
            </a:r>
            <a:r>
              <a:rPr lang="fr-FR" b="1" dirty="0">
                <a:solidFill>
                  <a:srgbClr val="0070C0"/>
                </a:solidFill>
              </a:rPr>
              <a:t>Jean du DRAC</a:t>
            </a:r>
          </a:p>
        </p:txBody>
      </p:sp>
      <p:pic>
        <p:nvPicPr>
          <p:cNvPr id="2" name="Image 1">
            <a:extLst>
              <a:ext uri="{FF2B5EF4-FFF2-40B4-BE49-F238E27FC236}">
                <a16:creationId xmlns:a16="http://schemas.microsoft.com/office/drawing/2014/main" id="{01390CD3-96D4-CC20-FF60-23B63D18E0AF}"/>
              </a:ext>
            </a:extLst>
          </p:cNvPr>
          <p:cNvPicPr>
            <a:picLocks noChangeAspect="1"/>
          </p:cNvPicPr>
          <p:nvPr/>
        </p:nvPicPr>
        <p:blipFill>
          <a:blip r:embed="rId3"/>
          <a:stretch>
            <a:fillRect/>
          </a:stretch>
        </p:blipFill>
        <p:spPr>
          <a:xfrm>
            <a:off x="6497758" y="2500275"/>
            <a:ext cx="2750132" cy="1206253"/>
          </a:xfrm>
          <a:prstGeom prst="rect">
            <a:avLst/>
          </a:prstGeom>
        </p:spPr>
      </p:pic>
      <p:pic>
        <p:nvPicPr>
          <p:cNvPr id="6" name="Image 5">
            <a:extLst>
              <a:ext uri="{FF2B5EF4-FFF2-40B4-BE49-F238E27FC236}">
                <a16:creationId xmlns:a16="http://schemas.microsoft.com/office/drawing/2014/main" id="{4B11B396-09F9-1D85-8D2D-7C3E77AED7CB}"/>
              </a:ext>
            </a:extLst>
          </p:cNvPr>
          <p:cNvPicPr>
            <a:picLocks noChangeAspect="1"/>
          </p:cNvPicPr>
          <p:nvPr/>
        </p:nvPicPr>
        <p:blipFill>
          <a:blip r:embed="rId4"/>
          <a:stretch>
            <a:fillRect/>
          </a:stretch>
        </p:blipFill>
        <p:spPr>
          <a:xfrm>
            <a:off x="5654843" y="3754598"/>
            <a:ext cx="4638675" cy="2743200"/>
          </a:xfrm>
          <a:prstGeom prst="rect">
            <a:avLst/>
          </a:prstGeom>
        </p:spPr>
      </p:pic>
      <p:sp>
        <p:nvSpPr>
          <p:cNvPr id="10" name="ZoneTexte 9">
            <a:extLst>
              <a:ext uri="{FF2B5EF4-FFF2-40B4-BE49-F238E27FC236}">
                <a16:creationId xmlns:a16="http://schemas.microsoft.com/office/drawing/2014/main" id="{2D53A7AF-885A-0E6A-51D9-C7DF1B990E19}"/>
              </a:ext>
            </a:extLst>
          </p:cNvPr>
          <p:cNvSpPr txBox="1"/>
          <p:nvPr/>
        </p:nvSpPr>
        <p:spPr>
          <a:xfrm>
            <a:off x="4533656" y="1110807"/>
            <a:ext cx="4459747" cy="830997"/>
          </a:xfrm>
          <a:prstGeom prst="rect">
            <a:avLst/>
          </a:prstGeom>
          <a:noFill/>
        </p:spPr>
        <p:txBody>
          <a:bodyPr wrap="none" rtlCol="0">
            <a:spAutoFit/>
          </a:bodyPr>
          <a:lstStyle/>
          <a:p>
            <a:r>
              <a:rPr lang="fr-FR" sz="2400" b="1" dirty="0">
                <a:solidFill>
                  <a:srgbClr val="0070C0"/>
                </a:solidFill>
              </a:rPr>
              <a:t>Christophe de </a:t>
            </a:r>
            <a:r>
              <a:rPr lang="fr-FR" sz="2400" b="1" dirty="0" err="1">
                <a:solidFill>
                  <a:srgbClr val="0070C0"/>
                </a:solidFill>
              </a:rPr>
              <a:t>thou</a:t>
            </a:r>
            <a:r>
              <a:rPr lang="fr-FR" sz="2400" b="1" dirty="0">
                <a:solidFill>
                  <a:srgbClr val="0070C0"/>
                </a:solidFill>
              </a:rPr>
              <a:t>  1508-1582 </a:t>
            </a:r>
          </a:p>
          <a:p>
            <a:r>
              <a:rPr lang="fr-FR" sz="2400" dirty="0">
                <a:solidFill>
                  <a:srgbClr val="002060"/>
                </a:solidFill>
              </a:rPr>
              <a:t>  Seigneur d’Emery   1540 -1582</a:t>
            </a:r>
          </a:p>
        </p:txBody>
      </p:sp>
      <p:sp>
        <p:nvSpPr>
          <p:cNvPr id="12" name="ZoneTexte 11">
            <a:extLst>
              <a:ext uri="{FF2B5EF4-FFF2-40B4-BE49-F238E27FC236}">
                <a16:creationId xmlns:a16="http://schemas.microsoft.com/office/drawing/2014/main" id="{D08C6216-6A24-B6FF-C4EE-331D0B0C3F21}"/>
              </a:ext>
            </a:extLst>
          </p:cNvPr>
          <p:cNvSpPr txBox="1"/>
          <p:nvPr/>
        </p:nvSpPr>
        <p:spPr>
          <a:xfrm>
            <a:off x="234193" y="4712075"/>
            <a:ext cx="5420650" cy="1477328"/>
          </a:xfrm>
          <a:prstGeom prst="rect">
            <a:avLst/>
          </a:prstGeom>
          <a:noFill/>
        </p:spPr>
        <p:txBody>
          <a:bodyPr wrap="square" rtlCol="0">
            <a:spAutoFit/>
          </a:bodyPr>
          <a:lstStyle/>
          <a:p>
            <a:r>
              <a:rPr lang="fr-FR" dirty="0"/>
              <a:t>Christophe de Thou était le fils d'</a:t>
            </a:r>
            <a:r>
              <a:rPr lang="fr-FR" dirty="0">
                <a:hlinkClick r:id="rId5" tooltip="Augustin de Thou"/>
              </a:rPr>
              <a:t>Augustin de Thou</a:t>
            </a:r>
            <a:r>
              <a:rPr lang="fr-FR" dirty="0"/>
              <a:t>, seigneur de Bonneuil et de Villebon, </a:t>
            </a:r>
            <a:r>
              <a:rPr lang="fr-FR" dirty="0">
                <a:hlinkClick r:id="rId6" tooltip="Président à mortier"/>
              </a:rPr>
              <a:t>président à mortier</a:t>
            </a:r>
            <a:r>
              <a:rPr lang="fr-FR" dirty="0"/>
              <a:t> du </a:t>
            </a:r>
            <a:r>
              <a:rPr lang="fr-FR" dirty="0">
                <a:hlinkClick r:id="rId7" tooltip="Parlement de Paris"/>
              </a:rPr>
              <a:t>parlement de Paris</a:t>
            </a:r>
            <a:r>
              <a:rPr lang="fr-FR" dirty="0"/>
              <a:t>, mort le 6 mars </a:t>
            </a:r>
            <a:r>
              <a:rPr lang="fr-FR" dirty="0">
                <a:hlinkClick r:id="rId8" tooltip="1554"/>
              </a:rPr>
              <a:t>1554</a:t>
            </a:r>
            <a:r>
              <a:rPr lang="fr-FR" dirty="0"/>
              <a:t>, et de Claude de Marle de Versigny (fille de Jean de Marle, seigneur de Versigny, et d'</a:t>
            </a:r>
            <a:r>
              <a:rPr lang="fr-FR" dirty="0">
                <a:hlinkClick r:id="rId9" tooltip="Famille du Drac"/>
              </a:rPr>
              <a:t>Anne du Drac</a:t>
            </a:r>
            <a:r>
              <a:rPr lang="fr-FR" dirty="0"/>
              <a:t>). </a:t>
            </a:r>
          </a:p>
        </p:txBody>
      </p:sp>
      <p:pic>
        <p:nvPicPr>
          <p:cNvPr id="8" name="Image 7">
            <a:extLst>
              <a:ext uri="{FF2B5EF4-FFF2-40B4-BE49-F238E27FC236}">
                <a16:creationId xmlns:a16="http://schemas.microsoft.com/office/drawing/2014/main" id="{3D5B46B6-76B8-6D63-4EB5-4D1AA76DAA7B}"/>
              </a:ext>
            </a:extLst>
          </p:cNvPr>
          <p:cNvPicPr>
            <a:picLocks noChangeAspect="1"/>
          </p:cNvPicPr>
          <p:nvPr/>
        </p:nvPicPr>
        <p:blipFill>
          <a:blip r:embed="rId10"/>
          <a:stretch>
            <a:fillRect/>
          </a:stretch>
        </p:blipFill>
        <p:spPr>
          <a:xfrm flipH="1">
            <a:off x="1305748" y="1532020"/>
            <a:ext cx="2302383" cy="2969343"/>
          </a:xfrm>
          <a:prstGeom prst="rect">
            <a:avLst/>
          </a:prstGeom>
        </p:spPr>
      </p:pic>
      <p:pic>
        <p:nvPicPr>
          <p:cNvPr id="9" name="Image 8">
            <a:extLst>
              <a:ext uri="{FF2B5EF4-FFF2-40B4-BE49-F238E27FC236}">
                <a16:creationId xmlns:a16="http://schemas.microsoft.com/office/drawing/2014/main" id="{EDC0809D-D05C-FC4A-223D-3E6BD16A574A}"/>
              </a:ext>
            </a:extLst>
          </p:cNvPr>
          <p:cNvPicPr>
            <a:picLocks noChangeAspect="1"/>
          </p:cNvPicPr>
          <p:nvPr/>
        </p:nvPicPr>
        <p:blipFill>
          <a:blip r:embed="rId11"/>
          <a:stretch>
            <a:fillRect/>
          </a:stretch>
        </p:blipFill>
        <p:spPr>
          <a:xfrm>
            <a:off x="10173415" y="189749"/>
            <a:ext cx="1804572" cy="3334801"/>
          </a:xfrm>
          <a:prstGeom prst="rect">
            <a:avLst/>
          </a:prstGeom>
        </p:spPr>
      </p:pic>
      <p:pic>
        <p:nvPicPr>
          <p:cNvPr id="13" name="Image 12">
            <a:extLst>
              <a:ext uri="{FF2B5EF4-FFF2-40B4-BE49-F238E27FC236}">
                <a16:creationId xmlns:a16="http://schemas.microsoft.com/office/drawing/2014/main" id="{DAB52B19-BD86-B956-D7B0-A55ABB41C6DF}"/>
              </a:ext>
            </a:extLst>
          </p:cNvPr>
          <p:cNvPicPr>
            <a:picLocks noChangeAspect="1"/>
          </p:cNvPicPr>
          <p:nvPr/>
        </p:nvPicPr>
        <p:blipFill>
          <a:blip r:embed="rId12"/>
          <a:stretch>
            <a:fillRect/>
          </a:stretch>
        </p:blipFill>
        <p:spPr>
          <a:xfrm>
            <a:off x="10245554" y="3609629"/>
            <a:ext cx="1749704" cy="883997"/>
          </a:xfrm>
          <a:prstGeom prst="rect">
            <a:avLst/>
          </a:prstGeom>
        </p:spPr>
      </p:pic>
    </p:spTree>
    <p:extLst>
      <p:ext uri="{BB962C8B-B14F-4D97-AF65-F5344CB8AC3E}">
        <p14:creationId xmlns:p14="http://schemas.microsoft.com/office/powerpoint/2010/main" val="1056657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olice, logo, Graphique, blanc&#10;&#10;Description générée automatiquement">
            <a:extLst>
              <a:ext uri="{FF2B5EF4-FFF2-40B4-BE49-F238E27FC236}">
                <a16:creationId xmlns:a16="http://schemas.microsoft.com/office/drawing/2014/main" id="{98ABCA46-4F8F-A146-EA63-2B79418BC7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354" y="274409"/>
            <a:ext cx="1388610" cy="1180318"/>
          </a:xfrm>
          <a:prstGeom prst="rect">
            <a:avLst/>
          </a:prstGeom>
        </p:spPr>
      </p:pic>
      <p:sp>
        <p:nvSpPr>
          <p:cNvPr id="4" name="ZoneTexte 3">
            <a:extLst>
              <a:ext uri="{FF2B5EF4-FFF2-40B4-BE49-F238E27FC236}">
                <a16:creationId xmlns:a16="http://schemas.microsoft.com/office/drawing/2014/main" id="{548502EE-439D-896D-6E43-3B433313148A}"/>
              </a:ext>
            </a:extLst>
          </p:cNvPr>
          <p:cNvSpPr txBox="1"/>
          <p:nvPr/>
        </p:nvSpPr>
        <p:spPr>
          <a:xfrm>
            <a:off x="3341867" y="316404"/>
            <a:ext cx="5594315" cy="646331"/>
          </a:xfrm>
          <a:prstGeom prst="rect">
            <a:avLst/>
          </a:prstGeom>
          <a:noFill/>
        </p:spPr>
        <p:txBody>
          <a:bodyPr wrap="square" rtlCol="0">
            <a:spAutoFit/>
          </a:bodyPr>
          <a:lstStyle/>
          <a:p>
            <a:pPr algn="ctr"/>
            <a:r>
              <a:rPr lang="fr-FR" sz="3600" dirty="0"/>
              <a:t>Histoire D'EMERY-EN-BRIE </a:t>
            </a:r>
          </a:p>
        </p:txBody>
      </p:sp>
      <p:sp>
        <p:nvSpPr>
          <p:cNvPr id="10" name="ZoneTexte 9">
            <a:extLst>
              <a:ext uri="{FF2B5EF4-FFF2-40B4-BE49-F238E27FC236}">
                <a16:creationId xmlns:a16="http://schemas.microsoft.com/office/drawing/2014/main" id="{2D53A7AF-885A-0E6A-51D9-C7DF1B990E19}"/>
              </a:ext>
            </a:extLst>
          </p:cNvPr>
          <p:cNvSpPr txBox="1"/>
          <p:nvPr/>
        </p:nvSpPr>
        <p:spPr>
          <a:xfrm>
            <a:off x="3565206" y="1041914"/>
            <a:ext cx="5285742" cy="461665"/>
          </a:xfrm>
          <a:prstGeom prst="rect">
            <a:avLst/>
          </a:prstGeom>
          <a:noFill/>
        </p:spPr>
        <p:txBody>
          <a:bodyPr wrap="none" rtlCol="0">
            <a:spAutoFit/>
          </a:bodyPr>
          <a:lstStyle/>
          <a:p>
            <a:r>
              <a:rPr lang="fr-FR" sz="2400" b="1" dirty="0">
                <a:solidFill>
                  <a:srgbClr val="0070C0"/>
                </a:solidFill>
              </a:rPr>
              <a:t>Jacques-Auguste de Thou  1553 -1617</a:t>
            </a:r>
          </a:p>
        </p:txBody>
      </p:sp>
      <p:sp>
        <p:nvSpPr>
          <p:cNvPr id="12" name="ZoneTexte 11">
            <a:extLst>
              <a:ext uri="{FF2B5EF4-FFF2-40B4-BE49-F238E27FC236}">
                <a16:creationId xmlns:a16="http://schemas.microsoft.com/office/drawing/2014/main" id="{D08C6216-6A24-B6FF-C4EE-331D0B0C3F21}"/>
              </a:ext>
            </a:extLst>
          </p:cNvPr>
          <p:cNvSpPr txBox="1"/>
          <p:nvPr/>
        </p:nvSpPr>
        <p:spPr>
          <a:xfrm>
            <a:off x="3850533" y="2506087"/>
            <a:ext cx="6006187" cy="2031325"/>
          </a:xfrm>
          <a:prstGeom prst="rect">
            <a:avLst/>
          </a:prstGeom>
          <a:noFill/>
        </p:spPr>
        <p:txBody>
          <a:bodyPr wrap="square" rtlCol="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1200" cap="none" spc="0" baseline="0" dirty="0">
                <a:solidFill>
                  <a:srgbClr val="000000"/>
                </a:solidFill>
                <a:uFillTx/>
                <a:ea typeface="Microsoft YaHei" pitchFamily="2"/>
                <a:cs typeface="Arial" panose="020B0604020202020204" pitchFamily="34" charset="0"/>
              </a:rPr>
              <a:t>Il prit une part importante aux conférences de Suresnes, qui préparèrent l'entrée de Henri IV dans Paris le 22 mai 1594, ainsi qu'à la rédaction de l'Édit de Nantes (1598).</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000000"/>
              </a:solidFill>
              <a:uFillTx/>
              <a:ea typeface="Microsoft YaHei" pitchFamily="2"/>
              <a:cs typeface="Arial" panose="020B0604020202020204" pitchFamily="34" charset="0"/>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1200" cap="none" spc="0" baseline="0" dirty="0">
                <a:solidFill>
                  <a:srgbClr val="000000"/>
                </a:solidFill>
                <a:uFillTx/>
                <a:ea typeface="Microsoft YaHei" pitchFamily="2"/>
                <a:cs typeface="Arial" panose="020B0604020202020204" pitchFamily="34" charset="0"/>
              </a:rPr>
              <a:t>Président à mortier en 1595,il fait enregistrer l'Édit de Nantes en 1598</a:t>
            </a:r>
          </a:p>
          <a:p>
            <a:r>
              <a:rPr lang="fr-FR" dirty="0"/>
              <a:t>. </a:t>
            </a:r>
          </a:p>
        </p:txBody>
      </p:sp>
      <p:sp>
        <p:nvSpPr>
          <p:cNvPr id="14" name="ZoneTexte 13">
            <a:extLst>
              <a:ext uri="{FF2B5EF4-FFF2-40B4-BE49-F238E27FC236}">
                <a16:creationId xmlns:a16="http://schemas.microsoft.com/office/drawing/2014/main" id="{B872A40A-ECC7-3C27-2B65-9D89451ED015}"/>
              </a:ext>
            </a:extLst>
          </p:cNvPr>
          <p:cNvSpPr txBox="1"/>
          <p:nvPr/>
        </p:nvSpPr>
        <p:spPr>
          <a:xfrm>
            <a:off x="3733347" y="1428745"/>
            <a:ext cx="5202835" cy="369332"/>
          </a:xfrm>
          <a:prstGeom prst="rect">
            <a:avLst/>
          </a:prstGeom>
          <a:noFill/>
        </p:spPr>
        <p:txBody>
          <a:bodyPr wrap="none" rtlCol="0">
            <a:sp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1200" cap="none" spc="0" baseline="0" dirty="0">
                <a:solidFill>
                  <a:srgbClr val="000000"/>
                </a:solidFill>
                <a:uFillTx/>
                <a:ea typeface="Microsoft YaHei" pitchFamily="2"/>
                <a:cs typeface="Arial" pitchFamily="2"/>
              </a:rPr>
              <a:t>Grand historien de l'époque des guerres de religion</a:t>
            </a:r>
          </a:p>
        </p:txBody>
      </p:sp>
      <p:pic>
        <p:nvPicPr>
          <p:cNvPr id="15" name="Image 14">
            <a:extLst>
              <a:ext uri="{FF2B5EF4-FFF2-40B4-BE49-F238E27FC236}">
                <a16:creationId xmlns:a16="http://schemas.microsoft.com/office/drawing/2014/main" id="{0EE4104A-409B-A69C-C5C3-83859A3BB5AD}"/>
              </a:ext>
            </a:extLst>
          </p:cNvPr>
          <p:cNvPicPr>
            <a:picLocks noChangeAspect="1"/>
          </p:cNvPicPr>
          <p:nvPr/>
        </p:nvPicPr>
        <p:blipFill>
          <a:blip r:embed="rId3"/>
          <a:stretch>
            <a:fillRect/>
          </a:stretch>
        </p:blipFill>
        <p:spPr>
          <a:xfrm>
            <a:off x="671740" y="2205789"/>
            <a:ext cx="2670127" cy="3337660"/>
          </a:xfrm>
          <a:prstGeom prst="rect">
            <a:avLst/>
          </a:prstGeom>
        </p:spPr>
      </p:pic>
      <p:pic>
        <p:nvPicPr>
          <p:cNvPr id="23" name="Image 22">
            <a:extLst>
              <a:ext uri="{FF2B5EF4-FFF2-40B4-BE49-F238E27FC236}">
                <a16:creationId xmlns:a16="http://schemas.microsoft.com/office/drawing/2014/main" id="{EA69024D-A9C7-688B-9DD4-97458174111F}"/>
              </a:ext>
            </a:extLst>
          </p:cNvPr>
          <p:cNvPicPr>
            <a:picLocks noChangeAspect="1"/>
          </p:cNvPicPr>
          <p:nvPr/>
        </p:nvPicPr>
        <p:blipFill>
          <a:blip r:embed="rId4"/>
          <a:stretch>
            <a:fillRect/>
          </a:stretch>
        </p:blipFill>
        <p:spPr>
          <a:xfrm>
            <a:off x="10147675" y="227244"/>
            <a:ext cx="1750808" cy="885466"/>
          </a:xfrm>
          <a:prstGeom prst="rect">
            <a:avLst/>
          </a:prstGeom>
        </p:spPr>
      </p:pic>
      <p:pic>
        <p:nvPicPr>
          <p:cNvPr id="25" name="Image 24">
            <a:extLst>
              <a:ext uri="{FF2B5EF4-FFF2-40B4-BE49-F238E27FC236}">
                <a16:creationId xmlns:a16="http://schemas.microsoft.com/office/drawing/2014/main" id="{FA1D20F0-EBEE-EE4A-9E52-BED1630A725A}"/>
              </a:ext>
            </a:extLst>
          </p:cNvPr>
          <p:cNvPicPr>
            <a:picLocks noChangeAspect="1"/>
          </p:cNvPicPr>
          <p:nvPr/>
        </p:nvPicPr>
        <p:blipFill>
          <a:blip r:embed="rId5"/>
          <a:stretch>
            <a:fillRect/>
          </a:stretch>
        </p:blipFill>
        <p:spPr>
          <a:xfrm>
            <a:off x="10120170" y="1185428"/>
            <a:ext cx="1742476" cy="761069"/>
          </a:xfrm>
          <a:prstGeom prst="rect">
            <a:avLst/>
          </a:prstGeom>
        </p:spPr>
      </p:pic>
      <p:pic>
        <p:nvPicPr>
          <p:cNvPr id="26" name="Image 25">
            <a:extLst>
              <a:ext uri="{FF2B5EF4-FFF2-40B4-BE49-F238E27FC236}">
                <a16:creationId xmlns:a16="http://schemas.microsoft.com/office/drawing/2014/main" id="{430F4372-405B-4A3F-E688-8386E9FEE15F}"/>
              </a:ext>
            </a:extLst>
          </p:cNvPr>
          <p:cNvPicPr>
            <a:picLocks noChangeAspect="1"/>
          </p:cNvPicPr>
          <p:nvPr/>
        </p:nvPicPr>
        <p:blipFill>
          <a:blip r:embed="rId6"/>
          <a:stretch>
            <a:fillRect/>
          </a:stretch>
        </p:blipFill>
        <p:spPr>
          <a:xfrm>
            <a:off x="8016914" y="4110894"/>
            <a:ext cx="3400926" cy="2269055"/>
          </a:xfrm>
          <a:prstGeom prst="rect">
            <a:avLst/>
          </a:prstGeom>
        </p:spPr>
      </p:pic>
      <p:pic>
        <p:nvPicPr>
          <p:cNvPr id="28" name="Image 27">
            <a:extLst>
              <a:ext uri="{FF2B5EF4-FFF2-40B4-BE49-F238E27FC236}">
                <a16:creationId xmlns:a16="http://schemas.microsoft.com/office/drawing/2014/main" id="{9A118B34-11CB-919C-33AF-789DE2582881}"/>
              </a:ext>
            </a:extLst>
          </p:cNvPr>
          <p:cNvPicPr>
            <a:picLocks noChangeAspect="1"/>
          </p:cNvPicPr>
          <p:nvPr/>
        </p:nvPicPr>
        <p:blipFill>
          <a:blip r:embed="rId7"/>
          <a:stretch>
            <a:fillRect/>
          </a:stretch>
        </p:blipFill>
        <p:spPr>
          <a:xfrm>
            <a:off x="10147675" y="2020667"/>
            <a:ext cx="1714971" cy="769987"/>
          </a:xfrm>
          <a:prstGeom prst="rect">
            <a:avLst/>
          </a:prstGeom>
        </p:spPr>
      </p:pic>
      <p:sp>
        <p:nvSpPr>
          <p:cNvPr id="30" name="ZoneTexte 29">
            <a:extLst>
              <a:ext uri="{FF2B5EF4-FFF2-40B4-BE49-F238E27FC236}">
                <a16:creationId xmlns:a16="http://schemas.microsoft.com/office/drawing/2014/main" id="{4E64F93C-544A-E48F-3A45-D853CBDB8CED}"/>
              </a:ext>
            </a:extLst>
          </p:cNvPr>
          <p:cNvSpPr txBox="1"/>
          <p:nvPr/>
        </p:nvSpPr>
        <p:spPr>
          <a:xfrm>
            <a:off x="4402606" y="1921249"/>
            <a:ext cx="4684329" cy="461665"/>
          </a:xfrm>
          <a:prstGeom prst="rect">
            <a:avLst/>
          </a:prstGeom>
          <a:noFill/>
        </p:spPr>
        <p:txBody>
          <a:bodyPr wrap="square">
            <a:spAutoFit/>
          </a:bodyPr>
          <a:lstStyle/>
          <a:p>
            <a:r>
              <a:rPr lang="fr-FR" sz="2400" dirty="0">
                <a:solidFill>
                  <a:srgbClr val="002060"/>
                </a:solidFill>
              </a:rPr>
              <a:t>Seigneur d’Emery   1582 -1617</a:t>
            </a:r>
            <a:endParaRPr lang="fr-FR" sz="2400" dirty="0"/>
          </a:p>
        </p:txBody>
      </p:sp>
    </p:spTree>
    <p:extLst>
      <p:ext uri="{BB962C8B-B14F-4D97-AF65-F5344CB8AC3E}">
        <p14:creationId xmlns:p14="http://schemas.microsoft.com/office/powerpoint/2010/main" val="1300800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olice, logo, Graphique, blanc&#10;&#10;Description générée automatiquement">
            <a:extLst>
              <a:ext uri="{FF2B5EF4-FFF2-40B4-BE49-F238E27FC236}">
                <a16:creationId xmlns:a16="http://schemas.microsoft.com/office/drawing/2014/main" id="{98ABCA46-4F8F-A146-EA63-2B79418BC7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354" y="274409"/>
            <a:ext cx="1388610" cy="1180318"/>
          </a:xfrm>
          <a:prstGeom prst="rect">
            <a:avLst/>
          </a:prstGeom>
        </p:spPr>
      </p:pic>
      <p:sp>
        <p:nvSpPr>
          <p:cNvPr id="4" name="ZoneTexte 3">
            <a:extLst>
              <a:ext uri="{FF2B5EF4-FFF2-40B4-BE49-F238E27FC236}">
                <a16:creationId xmlns:a16="http://schemas.microsoft.com/office/drawing/2014/main" id="{548502EE-439D-896D-6E43-3B433313148A}"/>
              </a:ext>
            </a:extLst>
          </p:cNvPr>
          <p:cNvSpPr txBox="1"/>
          <p:nvPr/>
        </p:nvSpPr>
        <p:spPr>
          <a:xfrm>
            <a:off x="3341867" y="316404"/>
            <a:ext cx="5594315" cy="646331"/>
          </a:xfrm>
          <a:prstGeom prst="rect">
            <a:avLst/>
          </a:prstGeom>
          <a:noFill/>
        </p:spPr>
        <p:txBody>
          <a:bodyPr wrap="square" rtlCol="0">
            <a:spAutoFit/>
          </a:bodyPr>
          <a:lstStyle/>
          <a:p>
            <a:pPr algn="ctr"/>
            <a:r>
              <a:rPr lang="fr-FR" sz="3600" dirty="0"/>
              <a:t>Histoire D'EMERY-EN-BRIE </a:t>
            </a:r>
          </a:p>
        </p:txBody>
      </p:sp>
      <p:sp>
        <p:nvSpPr>
          <p:cNvPr id="10" name="ZoneTexte 9">
            <a:extLst>
              <a:ext uri="{FF2B5EF4-FFF2-40B4-BE49-F238E27FC236}">
                <a16:creationId xmlns:a16="http://schemas.microsoft.com/office/drawing/2014/main" id="{2D53A7AF-885A-0E6A-51D9-C7DF1B990E19}"/>
              </a:ext>
            </a:extLst>
          </p:cNvPr>
          <p:cNvSpPr txBox="1"/>
          <p:nvPr/>
        </p:nvSpPr>
        <p:spPr>
          <a:xfrm>
            <a:off x="3565206" y="1041914"/>
            <a:ext cx="4539128" cy="461665"/>
          </a:xfrm>
          <a:prstGeom prst="rect">
            <a:avLst/>
          </a:prstGeom>
          <a:noFill/>
        </p:spPr>
        <p:txBody>
          <a:bodyPr wrap="none" rtlCol="0">
            <a:spAutoFit/>
          </a:bodyPr>
          <a:lstStyle/>
          <a:p>
            <a:r>
              <a:rPr lang="fr-FR" sz="2400" b="1" dirty="0">
                <a:solidFill>
                  <a:srgbClr val="0070C0"/>
                </a:solidFill>
              </a:rPr>
              <a:t>        Michel </a:t>
            </a:r>
            <a:r>
              <a:rPr lang="fr-FR" sz="2400" b="1" dirty="0" err="1">
                <a:solidFill>
                  <a:srgbClr val="0070C0"/>
                </a:solidFill>
              </a:rPr>
              <a:t>Particelli</a:t>
            </a:r>
            <a:r>
              <a:rPr lang="fr-FR" sz="2400" b="1" dirty="0">
                <a:solidFill>
                  <a:srgbClr val="0070C0"/>
                </a:solidFill>
              </a:rPr>
              <a:t>  1596 -1650</a:t>
            </a:r>
          </a:p>
        </p:txBody>
      </p:sp>
      <p:sp>
        <p:nvSpPr>
          <p:cNvPr id="12" name="ZoneTexte 11">
            <a:extLst>
              <a:ext uri="{FF2B5EF4-FFF2-40B4-BE49-F238E27FC236}">
                <a16:creationId xmlns:a16="http://schemas.microsoft.com/office/drawing/2014/main" id="{D08C6216-6A24-B6FF-C4EE-331D0B0C3F21}"/>
              </a:ext>
            </a:extLst>
          </p:cNvPr>
          <p:cNvSpPr txBox="1"/>
          <p:nvPr/>
        </p:nvSpPr>
        <p:spPr>
          <a:xfrm>
            <a:off x="3677111" y="1831050"/>
            <a:ext cx="6006187" cy="646331"/>
          </a:xfrm>
          <a:prstGeom prst="rect">
            <a:avLst/>
          </a:prstGeom>
          <a:noFill/>
        </p:spPr>
        <p:txBody>
          <a:bodyPr wrap="square" rtlCol="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1200" cap="none" spc="0" baseline="0" dirty="0">
                <a:solidFill>
                  <a:srgbClr val="000000"/>
                </a:solidFill>
                <a:uFillTx/>
                <a:ea typeface="Microsoft YaHei" pitchFamily="2"/>
                <a:cs typeface="Arial" pitchFamily="2"/>
              </a:rPr>
              <a:t>Il est nommé contrôleur général des finances en 1643 par Mazarin puis surintendant des finances en 1647. </a:t>
            </a:r>
            <a:endParaRPr lang="fr-FR" sz="1800" b="0" i="0" u="none" strike="noStrike" kern="1200" cap="none" spc="0" baseline="0" dirty="0">
              <a:solidFill>
                <a:srgbClr val="000000"/>
              </a:solidFill>
              <a:uFillTx/>
              <a:ea typeface="Microsoft YaHei" pitchFamily="2"/>
              <a:cs typeface="Arial" panose="020B0604020202020204" pitchFamily="34" charset="0"/>
            </a:endParaRPr>
          </a:p>
        </p:txBody>
      </p:sp>
      <p:pic>
        <p:nvPicPr>
          <p:cNvPr id="28" name="Image 27">
            <a:extLst>
              <a:ext uri="{FF2B5EF4-FFF2-40B4-BE49-F238E27FC236}">
                <a16:creationId xmlns:a16="http://schemas.microsoft.com/office/drawing/2014/main" id="{9A118B34-11CB-919C-33AF-789DE2582881}"/>
              </a:ext>
            </a:extLst>
          </p:cNvPr>
          <p:cNvPicPr>
            <a:picLocks noChangeAspect="1"/>
          </p:cNvPicPr>
          <p:nvPr/>
        </p:nvPicPr>
        <p:blipFill>
          <a:blip r:embed="rId3"/>
          <a:stretch>
            <a:fillRect/>
          </a:stretch>
        </p:blipFill>
        <p:spPr>
          <a:xfrm>
            <a:off x="10305330" y="242365"/>
            <a:ext cx="1714971" cy="769987"/>
          </a:xfrm>
          <a:prstGeom prst="rect">
            <a:avLst/>
          </a:prstGeom>
        </p:spPr>
      </p:pic>
      <p:sp>
        <p:nvSpPr>
          <p:cNvPr id="30" name="ZoneTexte 29">
            <a:extLst>
              <a:ext uri="{FF2B5EF4-FFF2-40B4-BE49-F238E27FC236}">
                <a16:creationId xmlns:a16="http://schemas.microsoft.com/office/drawing/2014/main" id="{4E64F93C-544A-E48F-3A45-D853CBDB8CED}"/>
              </a:ext>
            </a:extLst>
          </p:cNvPr>
          <p:cNvSpPr txBox="1"/>
          <p:nvPr/>
        </p:nvSpPr>
        <p:spPr>
          <a:xfrm>
            <a:off x="3992599" y="1454727"/>
            <a:ext cx="4684329" cy="461665"/>
          </a:xfrm>
          <a:prstGeom prst="rect">
            <a:avLst/>
          </a:prstGeom>
          <a:noFill/>
        </p:spPr>
        <p:txBody>
          <a:bodyPr wrap="square">
            <a:spAutoFit/>
          </a:bodyPr>
          <a:lstStyle/>
          <a:p>
            <a:r>
              <a:rPr lang="fr-FR" sz="2400" dirty="0">
                <a:solidFill>
                  <a:srgbClr val="002060"/>
                </a:solidFill>
              </a:rPr>
              <a:t>Seigneur d’Emery   1617 -1650</a:t>
            </a:r>
            <a:endParaRPr lang="fr-FR" sz="2400" dirty="0"/>
          </a:p>
        </p:txBody>
      </p:sp>
      <p:pic>
        <p:nvPicPr>
          <p:cNvPr id="2" name="Image 1">
            <a:extLst>
              <a:ext uri="{FF2B5EF4-FFF2-40B4-BE49-F238E27FC236}">
                <a16:creationId xmlns:a16="http://schemas.microsoft.com/office/drawing/2014/main" id="{0A807FF1-F284-8543-A381-00701E98C7CE}"/>
              </a:ext>
            </a:extLst>
          </p:cNvPr>
          <p:cNvPicPr>
            <a:picLocks noChangeAspect="1"/>
          </p:cNvPicPr>
          <p:nvPr/>
        </p:nvPicPr>
        <p:blipFill>
          <a:blip r:embed="rId4"/>
          <a:stretch>
            <a:fillRect/>
          </a:stretch>
        </p:blipFill>
        <p:spPr>
          <a:xfrm>
            <a:off x="329354" y="1798077"/>
            <a:ext cx="3164098" cy="4048095"/>
          </a:xfrm>
          <a:prstGeom prst="rect">
            <a:avLst/>
          </a:prstGeom>
        </p:spPr>
      </p:pic>
      <p:pic>
        <p:nvPicPr>
          <p:cNvPr id="6" name="Image 5">
            <a:extLst>
              <a:ext uri="{FF2B5EF4-FFF2-40B4-BE49-F238E27FC236}">
                <a16:creationId xmlns:a16="http://schemas.microsoft.com/office/drawing/2014/main" id="{56D0831C-0FA5-539F-EFDE-59AE6662ACDF}"/>
              </a:ext>
            </a:extLst>
          </p:cNvPr>
          <p:cNvPicPr>
            <a:picLocks noChangeAspect="1"/>
          </p:cNvPicPr>
          <p:nvPr/>
        </p:nvPicPr>
        <p:blipFill>
          <a:blip r:embed="rId5"/>
          <a:stretch>
            <a:fillRect/>
          </a:stretch>
        </p:blipFill>
        <p:spPr>
          <a:xfrm>
            <a:off x="10316974" y="1078490"/>
            <a:ext cx="1703327" cy="719587"/>
          </a:xfrm>
          <a:prstGeom prst="rect">
            <a:avLst/>
          </a:prstGeom>
        </p:spPr>
      </p:pic>
      <p:sp>
        <p:nvSpPr>
          <p:cNvPr id="7" name="ZoneTexte 6">
            <a:extLst>
              <a:ext uri="{FF2B5EF4-FFF2-40B4-BE49-F238E27FC236}">
                <a16:creationId xmlns:a16="http://schemas.microsoft.com/office/drawing/2014/main" id="{B222894E-2673-0E97-80B6-53C6F3609D3C}"/>
              </a:ext>
            </a:extLst>
          </p:cNvPr>
          <p:cNvSpPr txBox="1"/>
          <p:nvPr/>
        </p:nvSpPr>
        <p:spPr>
          <a:xfrm>
            <a:off x="3733820" y="2526771"/>
            <a:ext cx="6006187" cy="1200329"/>
          </a:xfrm>
          <a:prstGeom prst="rect">
            <a:avLst/>
          </a:prstGeom>
          <a:noFill/>
        </p:spPr>
        <p:txBody>
          <a:bodyPr wrap="square" rtlCol="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b="1" dirty="0"/>
              <a:t>L’Edit du Toisé</a:t>
            </a:r>
            <a:r>
              <a:rPr lang="fr-FR" dirty="0"/>
              <a:t> de janvier 1644, est en France, un nouvel </a:t>
            </a:r>
            <a:r>
              <a:rPr lang="fr-FR" dirty="0">
                <a:hlinkClick r:id="rId6" tooltip="Impôt foncier"/>
              </a:rPr>
              <a:t>impôt foncier</a:t>
            </a:r>
            <a:r>
              <a:rPr lang="fr-FR" dirty="0"/>
              <a:t> royal envisagé par </a:t>
            </a:r>
            <a:r>
              <a:rPr lang="fr-FR" dirty="0" err="1">
                <a:hlinkClick r:id="rId7" tooltip="Michel Particelli d'Émery"/>
              </a:rPr>
              <a:t>Particelli</a:t>
            </a:r>
            <a:r>
              <a:rPr lang="fr-FR" dirty="0"/>
              <a:t> pour faire face aux besoins financiers de la couronne destiné à soutenir la </a:t>
            </a:r>
            <a:r>
              <a:rPr lang="fr-FR" dirty="0">
                <a:hlinkClick r:id="rId8" tooltip="Guerre de Trente Ans"/>
              </a:rPr>
              <a:t>guerre de Trente Ans</a:t>
            </a:r>
            <a:r>
              <a:rPr lang="fr-FR" dirty="0"/>
              <a:t> et celle engagée contre </a:t>
            </a:r>
            <a:r>
              <a:rPr lang="fr-FR" dirty="0">
                <a:hlinkClick r:id="rId9" tooltip="Guerre franco-espagnole"/>
              </a:rPr>
              <a:t>l'Espagne</a:t>
            </a:r>
            <a:r>
              <a:rPr lang="fr-FR" dirty="0"/>
              <a:t>. </a:t>
            </a:r>
            <a:endParaRPr lang="fr-FR" sz="1800" b="0" i="0" u="none" strike="noStrike" kern="1200" cap="none" spc="0" baseline="0" dirty="0">
              <a:solidFill>
                <a:srgbClr val="000000"/>
              </a:solidFill>
              <a:uFillTx/>
              <a:ea typeface="Microsoft YaHei" pitchFamily="2"/>
              <a:cs typeface="Arial" panose="020B0604020202020204" pitchFamily="34" charset="0"/>
            </a:endParaRPr>
          </a:p>
        </p:txBody>
      </p:sp>
      <p:sp>
        <p:nvSpPr>
          <p:cNvPr id="8" name="ZoneTexte 7">
            <a:extLst>
              <a:ext uri="{FF2B5EF4-FFF2-40B4-BE49-F238E27FC236}">
                <a16:creationId xmlns:a16="http://schemas.microsoft.com/office/drawing/2014/main" id="{2EA354AC-F92E-1818-5426-3861F287B4E9}"/>
              </a:ext>
            </a:extLst>
          </p:cNvPr>
          <p:cNvSpPr txBox="1"/>
          <p:nvPr/>
        </p:nvSpPr>
        <p:spPr>
          <a:xfrm>
            <a:off x="3733820" y="3727100"/>
            <a:ext cx="6006187" cy="1200329"/>
          </a:xfrm>
          <a:prstGeom prst="rect">
            <a:avLst/>
          </a:prstGeom>
          <a:noFill/>
        </p:spPr>
        <p:txBody>
          <a:bodyPr wrap="square" rtlCol="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dirty="0"/>
              <a:t>La </a:t>
            </a:r>
            <a:r>
              <a:rPr lang="fr-FR" b="1" dirty="0"/>
              <a:t>taxe des Aisés : </a:t>
            </a:r>
            <a:r>
              <a:rPr lang="fr-FR" dirty="0"/>
              <a:t>Les Aisés sont une catégorie de personnes supposées pouvoir supporter des </a:t>
            </a:r>
            <a:r>
              <a:rPr lang="fr-FR" dirty="0">
                <a:hlinkClick r:id="rId10" tooltip="Prélèvements obligatoires"/>
              </a:rPr>
              <a:t>impôts</a:t>
            </a:r>
            <a:r>
              <a:rPr lang="fr-FR" dirty="0"/>
              <a:t> exceptionnels ou souscrire obligatoirement des rentes ou des </a:t>
            </a:r>
            <a:r>
              <a:rPr lang="fr-FR" dirty="0">
                <a:hlinkClick r:id="rId11" tooltip="Emprunt (finance)"/>
              </a:rPr>
              <a:t>emprunts</a:t>
            </a:r>
            <a:r>
              <a:rPr lang="fr-FR" dirty="0"/>
              <a:t> de l'</a:t>
            </a:r>
            <a:r>
              <a:rPr lang="fr-FR" dirty="0">
                <a:hlinkClick r:id="rId12" tooltip="État"/>
              </a:rPr>
              <a:t>État</a:t>
            </a:r>
            <a:r>
              <a:rPr lang="fr-FR" dirty="0"/>
              <a:t>, en raison de leur richesse.</a:t>
            </a:r>
            <a:endParaRPr lang="fr-FR" sz="1800" b="1" i="0" u="none" strike="noStrike" kern="1200" cap="none" spc="0" baseline="0" dirty="0">
              <a:solidFill>
                <a:srgbClr val="000000"/>
              </a:solidFill>
              <a:uFillTx/>
              <a:ea typeface="Microsoft YaHei" pitchFamily="2"/>
              <a:cs typeface="Arial" panose="020B0604020202020204" pitchFamily="34" charset="0"/>
            </a:endParaRPr>
          </a:p>
        </p:txBody>
      </p:sp>
      <p:sp>
        <p:nvSpPr>
          <p:cNvPr id="9" name="ZoneTexte 8">
            <a:extLst>
              <a:ext uri="{FF2B5EF4-FFF2-40B4-BE49-F238E27FC236}">
                <a16:creationId xmlns:a16="http://schemas.microsoft.com/office/drawing/2014/main" id="{16F3088A-DBD9-8F1F-B012-C4E4AA42BF59}"/>
              </a:ext>
            </a:extLst>
          </p:cNvPr>
          <p:cNvSpPr txBox="1"/>
          <p:nvPr/>
        </p:nvSpPr>
        <p:spPr>
          <a:xfrm>
            <a:off x="3733820" y="4941608"/>
            <a:ext cx="6006187" cy="923330"/>
          </a:xfrm>
          <a:prstGeom prst="rect">
            <a:avLst/>
          </a:prstGeom>
          <a:noFill/>
        </p:spPr>
        <p:txBody>
          <a:bodyPr wrap="square" rtlCol="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b="1" dirty="0"/>
              <a:t>L’Edit du tarif </a:t>
            </a:r>
            <a:r>
              <a:rPr lang="fr-FR" dirty="0"/>
              <a:t>,en septembre 1646 le texte prévoit de grever d'une redevance toutes les marchandises entrant dans </a:t>
            </a:r>
            <a:r>
              <a:rPr lang="fr-FR" dirty="0">
                <a:hlinkClick r:id="rId13" tooltip="Paris"/>
              </a:rPr>
              <a:t>Paris</a:t>
            </a:r>
            <a:r>
              <a:rPr lang="fr-FR" dirty="0"/>
              <a:t> tant par les portes de la ville que par la Seine.</a:t>
            </a:r>
            <a:endParaRPr lang="fr-FR" sz="1800" b="1" i="0" u="none" strike="noStrike" kern="1200" cap="none" spc="0" baseline="0" dirty="0">
              <a:solidFill>
                <a:srgbClr val="000000"/>
              </a:solidFill>
              <a:uFillTx/>
              <a:ea typeface="Microsoft YaHei" pitchFamily="2"/>
              <a:cs typeface="Arial" panose="020B0604020202020204" pitchFamily="34" charset="0"/>
            </a:endParaRPr>
          </a:p>
        </p:txBody>
      </p:sp>
    </p:spTree>
    <p:extLst>
      <p:ext uri="{BB962C8B-B14F-4D97-AF65-F5344CB8AC3E}">
        <p14:creationId xmlns:p14="http://schemas.microsoft.com/office/powerpoint/2010/main" val="2098167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A907A1-5653-6D74-AA3F-EE3170858277}"/>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BB11C8B5-4961-7109-CCA4-8854718512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id="{AB5FD17B-7F0D-B6C2-B426-EBA3CAA4A1F1}"/>
              </a:ext>
            </a:extLst>
          </p:cNvPr>
          <p:cNvSpPr txBox="1"/>
          <p:nvPr/>
        </p:nvSpPr>
        <p:spPr>
          <a:xfrm>
            <a:off x="6501809" y="365125"/>
            <a:ext cx="4851990" cy="206808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b="1" kern="1200" dirty="0">
                <a:solidFill>
                  <a:schemeClr val="tx1"/>
                </a:solidFill>
                <a:latin typeface="+mj-lt"/>
                <a:ea typeface="+mj-ea"/>
                <a:cs typeface="+mj-cs"/>
              </a:rPr>
              <a:t>        </a:t>
            </a:r>
            <a:r>
              <a:rPr lang="en-US" sz="5400" b="1" kern="1200" dirty="0" err="1">
                <a:solidFill>
                  <a:schemeClr val="tx1"/>
                </a:solidFill>
                <a:latin typeface="+mj-lt"/>
                <a:ea typeface="+mj-ea"/>
                <a:cs typeface="+mj-cs"/>
              </a:rPr>
              <a:t>L’Eglise</a:t>
            </a:r>
            <a:r>
              <a:rPr lang="en-US" sz="5400" b="1" kern="1200" dirty="0">
                <a:solidFill>
                  <a:schemeClr val="tx1"/>
                </a:solidFill>
                <a:latin typeface="+mj-lt"/>
                <a:ea typeface="+mj-ea"/>
                <a:cs typeface="+mj-cs"/>
              </a:rPr>
              <a:t> Saint Eloi</a:t>
            </a:r>
          </a:p>
        </p:txBody>
      </p:sp>
      <p:sp>
        <p:nvSpPr>
          <p:cNvPr id="46" name="sketch line">
            <a:extLst>
              <a:ext uri="{FF2B5EF4-FFF2-40B4-BE49-F238E27FC236}">
                <a16:creationId xmlns:a16="http://schemas.microsoft.com/office/drawing/2014/main" id="{D8D606FA-CC81-36D4-46F6-223B093030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579272"/>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ZoneTexte 10">
            <a:extLst>
              <a:ext uri="{FF2B5EF4-FFF2-40B4-BE49-F238E27FC236}">
                <a16:creationId xmlns:a16="http://schemas.microsoft.com/office/drawing/2014/main" id="{0BDEB0A8-43CA-77CC-1F4F-4CFAFF3CC55E}"/>
              </a:ext>
            </a:extLst>
          </p:cNvPr>
          <p:cNvSpPr txBox="1"/>
          <p:nvPr/>
        </p:nvSpPr>
        <p:spPr>
          <a:xfrm>
            <a:off x="6139024" y="2749746"/>
            <a:ext cx="5909624" cy="3754874"/>
          </a:xfrm>
          <a:prstGeom prst="rect">
            <a:avLst/>
          </a:prstGeom>
          <a:noFill/>
        </p:spPr>
        <p:txBody>
          <a:bodyPr wrap="square" rtlCol="0">
            <a:spAutoFit/>
          </a:bodyPr>
          <a:lstStyle/>
          <a:p>
            <a:pPr algn="just" eaLnBrk="0" hangingPunct="0">
              <a:spcBef>
                <a:spcPts val="15"/>
              </a:spcBef>
            </a:pPr>
            <a:r>
              <a:rPr lang="fr-FR" sz="1400" dirty="0">
                <a:effectLst/>
                <a:latin typeface="Arial" panose="020B0604020202020204" pitchFamily="34" charset="0"/>
                <a:ea typeface="Times New Roman" panose="02020603050405020304" pitchFamily="18" charset="0"/>
              </a:rPr>
              <a:t>Eglise dédiée à</a:t>
            </a:r>
            <a:r>
              <a:rPr lang="fr-FR" sz="1400" spc="-1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Saint Eloi,</a:t>
            </a:r>
            <a:r>
              <a:rPr lang="fr-FR" sz="1400" spc="-1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consacrée le</a:t>
            </a:r>
            <a:r>
              <a:rPr lang="fr-FR" sz="1400" spc="-7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9</a:t>
            </a:r>
            <a:r>
              <a:rPr lang="fr-FR" sz="1400" spc="-65"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juillet 1896 par</a:t>
            </a:r>
            <a:r>
              <a:rPr lang="fr-FR" sz="1400" spc="-4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Emmanuel De</a:t>
            </a:r>
            <a:r>
              <a:rPr lang="fr-FR" sz="1400" spc="-3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BRIEY, évêque de</a:t>
            </a:r>
            <a:r>
              <a:rPr lang="fr-FR" sz="1400" spc="-3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Meaux. Elle fut bâtie en remplacement</a:t>
            </a:r>
            <a:r>
              <a:rPr lang="fr-FR" sz="1400" spc="175"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de l'ancienne église détruite</a:t>
            </a:r>
            <a:r>
              <a:rPr lang="fr-FR" sz="1400" spc="10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en 1874, grâce à des fonds privés et à l'initiative du Maire de l'époque Monsieur Henry BOURDON.</a:t>
            </a:r>
          </a:p>
          <a:p>
            <a:pPr algn="just" eaLnBrk="0" hangingPunct="0">
              <a:spcBef>
                <a:spcPts val="15"/>
              </a:spcBef>
            </a:pPr>
            <a:endParaRPr lang="fr-FR" sz="1400" dirty="0">
              <a:effectLst/>
              <a:latin typeface="Arial" panose="020B0604020202020204" pitchFamily="34" charset="0"/>
              <a:ea typeface="Times New Roman" panose="02020603050405020304" pitchFamily="18" charset="0"/>
            </a:endParaRPr>
          </a:p>
          <a:p>
            <a:pPr algn="just" eaLnBrk="0" hangingPunct="0">
              <a:spcBef>
                <a:spcPts val="15"/>
              </a:spcBef>
            </a:pPr>
            <a:r>
              <a:rPr lang="fr-FR" sz="1400" dirty="0">
                <a:effectLst/>
                <a:latin typeface="Arial" panose="020B0604020202020204" pitchFamily="34" charset="0"/>
                <a:ea typeface="Times New Roman" panose="02020603050405020304" pitchFamily="18" charset="0"/>
              </a:rPr>
              <a:t>Elle</a:t>
            </a:r>
            <a:r>
              <a:rPr lang="fr-FR" sz="1400" spc="-3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renferme</a:t>
            </a:r>
            <a:r>
              <a:rPr lang="fr-FR" sz="1400" spc="-5"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en</a:t>
            </a:r>
            <a:r>
              <a:rPr lang="fr-FR" sz="1400" spc="-4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son</a:t>
            </a:r>
            <a:r>
              <a:rPr lang="fr-FR" sz="1400" spc="-25"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sein la</a:t>
            </a:r>
            <a:r>
              <a:rPr lang="fr-FR" sz="1400" spc="-55"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dépouille et</a:t>
            </a:r>
            <a:r>
              <a:rPr lang="fr-FR" sz="1400" spc="-5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la</a:t>
            </a:r>
            <a:r>
              <a:rPr lang="fr-FR" sz="1400" spc="-25"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dalle</a:t>
            </a:r>
            <a:r>
              <a:rPr lang="fr-FR" sz="1400" spc="-1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funéraire de</a:t>
            </a:r>
            <a:r>
              <a:rPr lang="fr-FR" sz="1400" spc="-55"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Monsieur Denis Le</a:t>
            </a:r>
            <a:r>
              <a:rPr lang="fr-FR" sz="1400" spc="-6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Camus</a:t>
            </a:r>
            <a:r>
              <a:rPr lang="fr-FR" sz="1400" spc="-1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(1637</a:t>
            </a:r>
            <a:r>
              <a:rPr lang="fr-FR" sz="1400" spc="-15"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-1688) Chevalier et Seigneur d'Emery, conseillé de Louis XIV en sa cour des aides (la cour des aides assurait la gestion des impôts indirects).</a:t>
            </a:r>
          </a:p>
          <a:p>
            <a:pPr algn="just" eaLnBrk="0" hangingPunct="0">
              <a:spcBef>
                <a:spcPts val="15"/>
              </a:spcBef>
            </a:pPr>
            <a:endParaRPr lang="fr-FR" sz="1400" dirty="0">
              <a:effectLst/>
              <a:latin typeface="Arial" panose="020B0604020202020204" pitchFamily="34" charset="0"/>
              <a:ea typeface="Times New Roman" panose="02020603050405020304" pitchFamily="18" charset="0"/>
            </a:endParaRPr>
          </a:p>
          <a:p>
            <a:pPr algn="just" eaLnBrk="0" hangingPunct="0">
              <a:spcBef>
                <a:spcPts val="15"/>
              </a:spcBef>
            </a:pPr>
            <a:r>
              <a:rPr lang="fr-FR" sz="1400" dirty="0">
                <a:effectLst/>
                <a:latin typeface="Arial" panose="020B0604020202020204" pitchFamily="34" charset="0"/>
                <a:ea typeface="Times New Roman" panose="02020603050405020304" pitchFamily="18" charset="0"/>
              </a:rPr>
              <a:t>Elle compte notamment comme richesse la statue de Saint Eloi du 15•me siècle classée monument historique. Cette statue serait une des</a:t>
            </a:r>
            <a:r>
              <a:rPr lang="fr-FR" sz="1400" spc="-2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rares</a:t>
            </a:r>
            <a:r>
              <a:rPr lang="fr-FR" sz="1400" spc="-2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où</a:t>
            </a:r>
            <a:r>
              <a:rPr lang="fr-FR" sz="1400" spc="-55"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Saint Eloi</a:t>
            </a:r>
            <a:r>
              <a:rPr lang="fr-FR" sz="1400" spc="-5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tient</a:t>
            </a:r>
            <a:r>
              <a:rPr lang="fr-FR" sz="1400" spc="-2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son</a:t>
            </a:r>
            <a:r>
              <a:rPr lang="fr-FR" sz="1400" spc="-2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marteau levé.</a:t>
            </a:r>
          </a:p>
          <a:p>
            <a:pPr algn="just" eaLnBrk="0" hangingPunct="0">
              <a:spcBef>
                <a:spcPts val="15"/>
              </a:spcBef>
            </a:pPr>
            <a:endParaRPr lang="fr-FR" sz="1400" dirty="0">
              <a:effectLst/>
              <a:latin typeface="Arial" panose="020B0604020202020204" pitchFamily="34" charset="0"/>
              <a:ea typeface="Times New Roman" panose="02020603050405020304" pitchFamily="18" charset="0"/>
            </a:endParaRPr>
          </a:p>
          <a:p>
            <a:pPr algn="just" eaLnBrk="0" hangingPunct="0">
              <a:spcBef>
                <a:spcPts val="15"/>
              </a:spcBef>
            </a:pPr>
            <a:r>
              <a:rPr lang="fr-FR" sz="1400" dirty="0">
                <a:effectLst/>
                <a:latin typeface="Arial" panose="020B0604020202020204" pitchFamily="34" charset="0"/>
                <a:ea typeface="Times New Roman" panose="02020603050405020304" pitchFamily="18" charset="0"/>
              </a:rPr>
              <a:t>La cloche toujours en place a été fondue et consacrée en 1642 et reste en parfait état de fonctionnement. Elle fut</a:t>
            </a:r>
            <a:r>
              <a:rPr lang="fr-FR" sz="1400" spc="-10"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classée monument historique le</a:t>
            </a:r>
            <a:r>
              <a:rPr lang="fr-FR" sz="1400" spc="-45"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2</a:t>
            </a:r>
            <a:r>
              <a:rPr lang="fr-FR" sz="1400" spc="-25" dirty="0">
                <a:effectLst/>
                <a:latin typeface="Arial" panose="020B0604020202020204" pitchFamily="34" charset="0"/>
                <a:ea typeface="Times New Roman" panose="02020603050405020304" pitchFamily="18" charset="0"/>
              </a:rPr>
              <a:t> </a:t>
            </a:r>
            <a:r>
              <a:rPr lang="fr-FR" sz="1400" dirty="0">
                <a:effectLst/>
                <a:latin typeface="Arial" panose="020B0604020202020204" pitchFamily="34" charset="0"/>
                <a:ea typeface="Times New Roman" panose="02020603050405020304" pitchFamily="18" charset="0"/>
              </a:rPr>
              <a:t>octobre 1942. </a:t>
            </a:r>
          </a:p>
        </p:txBody>
      </p:sp>
      <p:pic>
        <p:nvPicPr>
          <p:cNvPr id="12" name="Image 11" descr="Une image contenant texte, carte, diagramme, Plan&#10;&#10;Description générée automatiquement">
            <a:extLst>
              <a:ext uri="{FF2B5EF4-FFF2-40B4-BE49-F238E27FC236}">
                <a16:creationId xmlns:a16="http://schemas.microsoft.com/office/drawing/2014/main" id="{EAD1A465-DFB6-13E7-EB6F-E3AD9DF279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6127" y="4116661"/>
            <a:ext cx="2747209" cy="2387959"/>
          </a:xfrm>
          <a:prstGeom prst="rect">
            <a:avLst/>
          </a:prstGeom>
        </p:spPr>
      </p:pic>
      <p:pic>
        <p:nvPicPr>
          <p:cNvPr id="13" name="Image 12" descr="Une image contenant plein air, arbre, ciel, bâtiment&#10;&#10;Description générée automatiquement">
            <a:extLst>
              <a:ext uri="{FF2B5EF4-FFF2-40B4-BE49-F238E27FC236}">
                <a16:creationId xmlns:a16="http://schemas.microsoft.com/office/drawing/2014/main" id="{3D937ECC-44B3-1B78-F679-C5300B87C6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96" y="167053"/>
            <a:ext cx="5577559" cy="3588040"/>
          </a:xfrm>
          <a:prstGeom prst="rect">
            <a:avLst/>
          </a:prstGeom>
        </p:spPr>
      </p:pic>
    </p:spTree>
    <p:extLst>
      <p:ext uri="{BB962C8B-B14F-4D97-AF65-F5344CB8AC3E}">
        <p14:creationId xmlns:p14="http://schemas.microsoft.com/office/powerpoint/2010/main" val="707989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olice, logo, Graphique, blanc&#10;&#10;Description générée automatiquement">
            <a:extLst>
              <a:ext uri="{FF2B5EF4-FFF2-40B4-BE49-F238E27FC236}">
                <a16:creationId xmlns:a16="http://schemas.microsoft.com/office/drawing/2014/main" id="{98ABCA46-4F8F-A146-EA63-2B79418BC7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354" y="274409"/>
            <a:ext cx="1388610" cy="1180318"/>
          </a:xfrm>
          <a:prstGeom prst="rect">
            <a:avLst/>
          </a:prstGeom>
        </p:spPr>
      </p:pic>
      <p:sp>
        <p:nvSpPr>
          <p:cNvPr id="4" name="ZoneTexte 3">
            <a:extLst>
              <a:ext uri="{FF2B5EF4-FFF2-40B4-BE49-F238E27FC236}">
                <a16:creationId xmlns:a16="http://schemas.microsoft.com/office/drawing/2014/main" id="{548502EE-439D-896D-6E43-3B433313148A}"/>
              </a:ext>
            </a:extLst>
          </p:cNvPr>
          <p:cNvSpPr txBox="1"/>
          <p:nvPr/>
        </p:nvSpPr>
        <p:spPr>
          <a:xfrm>
            <a:off x="3341867" y="316404"/>
            <a:ext cx="5594315" cy="646331"/>
          </a:xfrm>
          <a:prstGeom prst="rect">
            <a:avLst/>
          </a:prstGeom>
          <a:noFill/>
        </p:spPr>
        <p:txBody>
          <a:bodyPr wrap="square" rtlCol="0">
            <a:spAutoFit/>
          </a:bodyPr>
          <a:lstStyle/>
          <a:p>
            <a:pPr algn="ctr"/>
            <a:r>
              <a:rPr lang="fr-FR" sz="3600" dirty="0"/>
              <a:t>Histoire D'EMERY-EN-BRIE </a:t>
            </a:r>
          </a:p>
        </p:txBody>
      </p:sp>
      <p:sp>
        <p:nvSpPr>
          <p:cNvPr id="10" name="ZoneTexte 9">
            <a:extLst>
              <a:ext uri="{FF2B5EF4-FFF2-40B4-BE49-F238E27FC236}">
                <a16:creationId xmlns:a16="http://schemas.microsoft.com/office/drawing/2014/main" id="{2D53A7AF-885A-0E6A-51D9-C7DF1B990E19}"/>
              </a:ext>
            </a:extLst>
          </p:cNvPr>
          <p:cNvSpPr txBox="1"/>
          <p:nvPr/>
        </p:nvSpPr>
        <p:spPr>
          <a:xfrm>
            <a:off x="1828624" y="958357"/>
            <a:ext cx="8354403" cy="461665"/>
          </a:xfrm>
          <a:prstGeom prst="rect">
            <a:avLst/>
          </a:prstGeom>
          <a:noFill/>
        </p:spPr>
        <p:txBody>
          <a:bodyPr wrap="none" rtlCol="0">
            <a:spAutoFit/>
          </a:bodyPr>
          <a:lstStyle/>
          <a:p>
            <a:r>
              <a:rPr lang="fr-FR" sz="2400" b="1" dirty="0">
                <a:solidFill>
                  <a:srgbClr val="0070C0"/>
                </a:solidFill>
              </a:rPr>
              <a:t>        Diane Louise Augustine de Polignac 1746-1818 ( Russie)</a:t>
            </a:r>
          </a:p>
        </p:txBody>
      </p:sp>
      <p:sp>
        <p:nvSpPr>
          <p:cNvPr id="30" name="ZoneTexte 29">
            <a:extLst>
              <a:ext uri="{FF2B5EF4-FFF2-40B4-BE49-F238E27FC236}">
                <a16:creationId xmlns:a16="http://schemas.microsoft.com/office/drawing/2014/main" id="{4E64F93C-544A-E48F-3A45-D853CBDB8CED}"/>
              </a:ext>
            </a:extLst>
          </p:cNvPr>
          <p:cNvSpPr txBox="1"/>
          <p:nvPr/>
        </p:nvSpPr>
        <p:spPr>
          <a:xfrm>
            <a:off x="3992599" y="1454727"/>
            <a:ext cx="6102015" cy="461665"/>
          </a:xfrm>
          <a:prstGeom prst="rect">
            <a:avLst/>
          </a:prstGeom>
          <a:noFill/>
        </p:spPr>
        <p:txBody>
          <a:bodyPr wrap="square">
            <a:spAutoFit/>
          </a:bodyPr>
          <a:lstStyle/>
          <a:p>
            <a:r>
              <a:rPr lang="fr-FR" sz="2400" dirty="0">
                <a:solidFill>
                  <a:srgbClr val="002060"/>
                </a:solidFill>
              </a:rPr>
              <a:t>Seigneur d’Emery-en-Brie   1783 -1789</a:t>
            </a:r>
            <a:endParaRPr lang="fr-FR" sz="2400" dirty="0"/>
          </a:p>
        </p:txBody>
      </p:sp>
      <p:sp>
        <p:nvSpPr>
          <p:cNvPr id="9" name="ZoneTexte 8">
            <a:extLst>
              <a:ext uri="{FF2B5EF4-FFF2-40B4-BE49-F238E27FC236}">
                <a16:creationId xmlns:a16="http://schemas.microsoft.com/office/drawing/2014/main" id="{16F3088A-DBD9-8F1F-B012-C4E4AA42BF59}"/>
              </a:ext>
            </a:extLst>
          </p:cNvPr>
          <p:cNvSpPr txBox="1"/>
          <p:nvPr/>
        </p:nvSpPr>
        <p:spPr>
          <a:xfrm>
            <a:off x="3710171" y="1978925"/>
            <a:ext cx="7340121" cy="923330"/>
          </a:xfrm>
          <a:prstGeom prst="rect">
            <a:avLst/>
          </a:prstGeom>
          <a:noFill/>
        </p:spPr>
        <p:txBody>
          <a:bodyPr wrap="square" rtlCol="0">
            <a:spAutoFit/>
          </a:bodyPr>
          <a:lstStyle/>
          <a:p>
            <a:pPr lvl="0" hangingPunct="0">
              <a:defRPr sz="1800" b="0" i="0" u="none" strike="noStrike" kern="0" cap="none" spc="0" baseline="0">
                <a:solidFill>
                  <a:srgbClr val="000000"/>
                </a:solidFill>
                <a:uFillTx/>
              </a:defRPr>
            </a:pPr>
            <a:r>
              <a:rPr lang="fr-FR" b="1" dirty="0"/>
              <a:t> </a:t>
            </a:r>
            <a:r>
              <a:rPr lang="fr-FR" dirty="0"/>
              <a:t>La comtesse Diane a acquis en 1783 les terres D'Emery et y a fait effectuer des travaux par l'architecte du comte d'Artois, Alexandre Etable de la Brière. </a:t>
            </a:r>
            <a:endParaRPr lang="fr-FR" sz="1800" b="1" i="0" u="none" strike="noStrike" kern="1200" cap="none" spc="0" baseline="0" dirty="0">
              <a:solidFill>
                <a:srgbClr val="000000"/>
              </a:solidFill>
              <a:uFillTx/>
              <a:ea typeface="Microsoft YaHei" pitchFamily="2"/>
              <a:cs typeface="Arial" panose="020B0604020202020204" pitchFamily="34" charset="0"/>
            </a:endParaRPr>
          </a:p>
        </p:txBody>
      </p:sp>
      <p:pic>
        <p:nvPicPr>
          <p:cNvPr id="8" name="Image 7">
            <a:extLst>
              <a:ext uri="{FF2B5EF4-FFF2-40B4-BE49-F238E27FC236}">
                <a16:creationId xmlns:a16="http://schemas.microsoft.com/office/drawing/2014/main" id="{65712EB9-AC61-A655-747D-3A44BB794580}"/>
              </a:ext>
            </a:extLst>
          </p:cNvPr>
          <p:cNvPicPr>
            <a:picLocks noChangeAspect="1"/>
          </p:cNvPicPr>
          <p:nvPr/>
        </p:nvPicPr>
        <p:blipFill>
          <a:blip r:embed="rId3"/>
          <a:stretch>
            <a:fillRect/>
          </a:stretch>
        </p:blipFill>
        <p:spPr>
          <a:xfrm>
            <a:off x="499948" y="2335148"/>
            <a:ext cx="2630133" cy="2841285"/>
          </a:xfrm>
          <a:prstGeom prst="rect">
            <a:avLst/>
          </a:prstGeom>
        </p:spPr>
      </p:pic>
      <p:sp>
        <p:nvSpPr>
          <p:cNvPr id="12" name="ZoneTexte 11">
            <a:extLst>
              <a:ext uri="{FF2B5EF4-FFF2-40B4-BE49-F238E27FC236}">
                <a16:creationId xmlns:a16="http://schemas.microsoft.com/office/drawing/2014/main" id="{99ED0EB1-04AF-DC23-11B6-8DD7DECE1997}"/>
              </a:ext>
            </a:extLst>
          </p:cNvPr>
          <p:cNvSpPr txBox="1"/>
          <p:nvPr/>
        </p:nvSpPr>
        <p:spPr>
          <a:xfrm>
            <a:off x="3766319" y="2916952"/>
            <a:ext cx="7503849" cy="646331"/>
          </a:xfrm>
          <a:prstGeom prst="rect">
            <a:avLst/>
          </a:prstGeom>
          <a:noFill/>
        </p:spPr>
        <p:txBody>
          <a:bodyPr wrap="none" rtlCol="0">
            <a:spAutoFit/>
          </a:bodyPr>
          <a:lstStyle/>
          <a:p>
            <a:r>
              <a:rPr lang="fr-FR" sz="1800" b="0" i="0" u="none" strike="noStrike" baseline="0" dirty="0">
                <a:solidFill>
                  <a:srgbClr val="000000"/>
                </a:solidFill>
              </a:rPr>
              <a:t>Lors de la constitution de la Maison de sa sœur Élisabeth,</a:t>
            </a:r>
          </a:p>
          <a:p>
            <a:r>
              <a:rPr lang="fr-FR" sz="1800" b="0" i="0" u="none" strike="noStrike" baseline="0" dirty="0">
                <a:solidFill>
                  <a:srgbClr val="000000"/>
                </a:solidFill>
              </a:rPr>
              <a:t>le roi Louis XVI nomma Diane de Polignac dame d'honneur, le 7 mai 1778. </a:t>
            </a:r>
            <a:endParaRPr lang="fr-FR" dirty="0"/>
          </a:p>
        </p:txBody>
      </p:sp>
      <p:sp>
        <p:nvSpPr>
          <p:cNvPr id="15" name="ZoneTexte 14">
            <a:extLst>
              <a:ext uri="{FF2B5EF4-FFF2-40B4-BE49-F238E27FC236}">
                <a16:creationId xmlns:a16="http://schemas.microsoft.com/office/drawing/2014/main" id="{0DFDB6EE-EA69-14C3-0FCB-4F7EAF269F53}"/>
              </a:ext>
            </a:extLst>
          </p:cNvPr>
          <p:cNvSpPr txBox="1"/>
          <p:nvPr/>
        </p:nvSpPr>
        <p:spPr>
          <a:xfrm>
            <a:off x="3766319" y="3731862"/>
            <a:ext cx="7777835" cy="1200329"/>
          </a:xfrm>
          <a:prstGeom prst="rect">
            <a:avLst/>
          </a:prstGeom>
          <a:noFill/>
        </p:spPr>
        <p:txBody>
          <a:bodyPr wrap="none" rtlCol="0">
            <a:spAutoFit/>
          </a:bodyPr>
          <a:lstStyle/>
          <a:p>
            <a:r>
              <a:rPr lang="fr-FR" sz="1800" b="0" i="0" u="none" strike="noStrike" baseline="0" dirty="0">
                <a:solidFill>
                  <a:srgbClr val="000000"/>
                </a:solidFill>
              </a:rPr>
              <a:t>Proche de la reine Marie-Antoinette avec qui elle partageait les séjours au</a:t>
            </a:r>
          </a:p>
          <a:p>
            <a:r>
              <a:rPr lang="fr-FR" sz="1800" b="0" i="0" u="none" strike="noStrike" baseline="0" dirty="0">
                <a:solidFill>
                  <a:srgbClr val="000000"/>
                </a:solidFill>
              </a:rPr>
              <a:t> hameau de Trianon, la comtesse Diane de Polignac était par son frère Jules, </a:t>
            </a:r>
          </a:p>
          <a:p>
            <a:r>
              <a:rPr lang="fr-FR" sz="1800" b="0" i="0" u="none" strike="noStrike" baseline="0" dirty="0">
                <a:solidFill>
                  <a:srgbClr val="000000"/>
                </a:solidFill>
              </a:rPr>
              <a:t>la belle sœur de Yolande de Polastron, duchesse de Polignac, gouvernante </a:t>
            </a:r>
          </a:p>
          <a:p>
            <a:r>
              <a:rPr lang="fr-FR" dirty="0">
                <a:solidFill>
                  <a:srgbClr val="000000"/>
                </a:solidFill>
              </a:rPr>
              <a:t>d</a:t>
            </a:r>
            <a:r>
              <a:rPr lang="fr-FR" sz="1800" b="0" i="0" u="none" strike="noStrike" baseline="0" dirty="0">
                <a:solidFill>
                  <a:srgbClr val="000000"/>
                </a:solidFill>
              </a:rPr>
              <a:t>es 4 Enfants de France. </a:t>
            </a:r>
            <a:endParaRPr lang="fr-FR" dirty="0"/>
          </a:p>
        </p:txBody>
      </p:sp>
      <p:sp>
        <p:nvSpPr>
          <p:cNvPr id="17" name="ZoneTexte 16">
            <a:extLst>
              <a:ext uri="{FF2B5EF4-FFF2-40B4-BE49-F238E27FC236}">
                <a16:creationId xmlns:a16="http://schemas.microsoft.com/office/drawing/2014/main" id="{14792AAF-A2C2-3A81-EAF1-E263FF4B9568}"/>
              </a:ext>
            </a:extLst>
          </p:cNvPr>
          <p:cNvSpPr txBox="1"/>
          <p:nvPr/>
        </p:nvSpPr>
        <p:spPr>
          <a:xfrm>
            <a:off x="3837766" y="4957677"/>
            <a:ext cx="7432401" cy="646331"/>
          </a:xfrm>
          <a:prstGeom prst="rect">
            <a:avLst/>
          </a:prstGeom>
          <a:noFill/>
        </p:spPr>
        <p:txBody>
          <a:bodyPr wrap="square">
            <a:spAutoFit/>
          </a:bodyPr>
          <a:lstStyle/>
          <a:p>
            <a:r>
              <a:rPr lang="fr-FR" sz="1800" b="0" i="0" u="none" strike="noStrike" baseline="0" dirty="0">
                <a:solidFill>
                  <a:srgbClr val="000000"/>
                </a:solidFill>
              </a:rPr>
              <a:t>À la Révolution française, elle émigra avec une grande partie de la famille Polignac. Elle se fixa à Saint-Pétersbourg où elle mourut. </a:t>
            </a:r>
            <a:endParaRPr lang="fr-FR" dirty="0"/>
          </a:p>
        </p:txBody>
      </p:sp>
      <p:pic>
        <p:nvPicPr>
          <p:cNvPr id="20" name="Image 19">
            <a:extLst>
              <a:ext uri="{FF2B5EF4-FFF2-40B4-BE49-F238E27FC236}">
                <a16:creationId xmlns:a16="http://schemas.microsoft.com/office/drawing/2014/main" id="{C7F1FAA5-8F14-5EDE-3DA3-0F85229AD067}"/>
              </a:ext>
            </a:extLst>
          </p:cNvPr>
          <p:cNvPicPr>
            <a:picLocks noChangeAspect="1"/>
          </p:cNvPicPr>
          <p:nvPr/>
        </p:nvPicPr>
        <p:blipFill>
          <a:blip r:embed="rId4"/>
          <a:stretch>
            <a:fillRect/>
          </a:stretch>
        </p:blipFill>
        <p:spPr>
          <a:xfrm>
            <a:off x="10278598" y="235932"/>
            <a:ext cx="1762125" cy="723900"/>
          </a:xfrm>
          <a:prstGeom prst="rect">
            <a:avLst/>
          </a:prstGeom>
        </p:spPr>
      </p:pic>
    </p:spTree>
    <p:extLst>
      <p:ext uri="{BB962C8B-B14F-4D97-AF65-F5344CB8AC3E}">
        <p14:creationId xmlns:p14="http://schemas.microsoft.com/office/powerpoint/2010/main" val="34926107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AAB08-3E9F-4D55-7DC7-DCB0711A8FE4}"/>
            </a:ext>
          </a:extLst>
        </p:cNvPr>
        <p:cNvGrpSpPr/>
        <p:nvPr/>
      </p:nvGrpSpPr>
      <p:grpSpPr>
        <a:xfrm>
          <a:off x="0" y="0"/>
          <a:ext cx="0" cy="0"/>
          <a:chOff x="0" y="0"/>
          <a:chExt cx="0" cy="0"/>
        </a:xfrm>
      </p:grpSpPr>
      <p:pic>
        <p:nvPicPr>
          <p:cNvPr id="3" name="Image 2" descr="Une image contenant Police, logo, Graphique, blanc&#10;&#10;Description générée automatiquement">
            <a:extLst>
              <a:ext uri="{FF2B5EF4-FFF2-40B4-BE49-F238E27FC236}">
                <a16:creationId xmlns:a16="http://schemas.microsoft.com/office/drawing/2014/main" id="{0F2E96C7-CDA1-7CCB-5427-BD6EF9F247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354" y="274409"/>
            <a:ext cx="1388610" cy="1180318"/>
          </a:xfrm>
          <a:prstGeom prst="rect">
            <a:avLst/>
          </a:prstGeom>
        </p:spPr>
      </p:pic>
      <p:sp>
        <p:nvSpPr>
          <p:cNvPr id="4" name="ZoneTexte 3">
            <a:extLst>
              <a:ext uri="{FF2B5EF4-FFF2-40B4-BE49-F238E27FC236}">
                <a16:creationId xmlns:a16="http://schemas.microsoft.com/office/drawing/2014/main" id="{46888866-5737-30B3-DFDB-C5B49D8E1F6D}"/>
              </a:ext>
            </a:extLst>
          </p:cNvPr>
          <p:cNvSpPr txBox="1"/>
          <p:nvPr/>
        </p:nvSpPr>
        <p:spPr>
          <a:xfrm>
            <a:off x="3341867" y="316404"/>
            <a:ext cx="5594315" cy="646331"/>
          </a:xfrm>
          <a:prstGeom prst="rect">
            <a:avLst/>
          </a:prstGeom>
          <a:noFill/>
        </p:spPr>
        <p:txBody>
          <a:bodyPr wrap="square" rtlCol="0">
            <a:spAutoFit/>
          </a:bodyPr>
          <a:lstStyle/>
          <a:p>
            <a:pPr algn="ctr"/>
            <a:r>
              <a:rPr lang="fr-FR" sz="3600" dirty="0"/>
              <a:t>Histoire  d’ Émerainville  </a:t>
            </a:r>
          </a:p>
        </p:txBody>
      </p:sp>
      <p:sp>
        <p:nvSpPr>
          <p:cNvPr id="10" name="ZoneTexte 9">
            <a:extLst>
              <a:ext uri="{FF2B5EF4-FFF2-40B4-BE49-F238E27FC236}">
                <a16:creationId xmlns:a16="http://schemas.microsoft.com/office/drawing/2014/main" id="{3B6EE9CD-E23D-5BCF-5040-9784D1FED2DF}"/>
              </a:ext>
            </a:extLst>
          </p:cNvPr>
          <p:cNvSpPr txBox="1"/>
          <p:nvPr/>
        </p:nvSpPr>
        <p:spPr>
          <a:xfrm>
            <a:off x="3565206" y="1041914"/>
            <a:ext cx="5631093" cy="830997"/>
          </a:xfrm>
          <a:prstGeom prst="rect">
            <a:avLst/>
          </a:prstGeom>
          <a:noFill/>
        </p:spPr>
        <p:txBody>
          <a:bodyPr wrap="none" rtlCol="0">
            <a:spAutoFit/>
          </a:bodyPr>
          <a:lstStyle/>
          <a:p>
            <a:r>
              <a:rPr lang="fr-FR" sz="2400" b="1" dirty="0">
                <a:solidFill>
                  <a:srgbClr val="0070C0"/>
                </a:solidFill>
              </a:rPr>
              <a:t>        </a:t>
            </a:r>
            <a:r>
              <a:rPr lang="fr-FR" sz="2400" b="1" dirty="0" err="1">
                <a:solidFill>
                  <a:srgbClr val="0070C0"/>
                </a:solidFill>
              </a:rPr>
              <a:t>Ganneron</a:t>
            </a:r>
            <a:r>
              <a:rPr lang="fr-FR" sz="2400" b="1" dirty="0">
                <a:solidFill>
                  <a:srgbClr val="0070C0"/>
                </a:solidFill>
              </a:rPr>
              <a:t> Marie Etienne cultivateur</a:t>
            </a:r>
          </a:p>
          <a:p>
            <a:r>
              <a:rPr lang="fr-FR" sz="2400" b="1" dirty="0">
                <a:solidFill>
                  <a:srgbClr val="0070C0"/>
                </a:solidFill>
              </a:rPr>
              <a:t>Maire d’Emerainville  1800 à 1812</a:t>
            </a:r>
          </a:p>
        </p:txBody>
      </p:sp>
      <p:sp>
        <p:nvSpPr>
          <p:cNvPr id="5" name="Cadre1">
            <a:extLst>
              <a:ext uri="{FF2B5EF4-FFF2-40B4-BE49-F238E27FC236}">
                <a16:creationId xmlns:a16="http://schemas.microsoft.com/office/drawing/2014/main" id="{49CA4FF9-DCA4-91D2-30EA-7803DAD0DC86}"/>
              </a:ext>
            </a:extLst>
          </p:cNvPr>
          <p:cNvSpPr txBox="1"/>
          <p:nvPr/>
        </p:nvSpPr>
        <p:spPr>
          <a:xfrm>
            <a:off x="452564" y="2096008"/>
            <a:ext cx="10946956" cy="250197"/>
          </a:xfrm>
          <a:prstGeom prst="rect">
            <a:avLst/>
          </a:prstGeom>
          <a:ln w="720">
            <a:solidFill>
              <a:srgbClr val="000000"/>
            </a:solidFill>
            <a:prstDash val="solid"/>
          </a:ln>
        </p:spPr>
        <p:txBody>
          <a:bodyPr vert="horz" wrap="square" lIns="0" tIns="0" rIns="0" bIns="0" compatLnSpc="0">
            <a:spAutoFit/>
          </a:bodyPr>
          <a:lstStyle/>
          <a:p>
            <a:pPr algn="ctr">
              <a:spcAft>
                <a:spcPts val="600"/>
              </a:spcAft>
              <a:buNone/>
            </a:pPr>
            <a:r>
              <a:rPr lang="fr-FR" sz="1400" b="1" kern="150" dirty="0">
                <a:effectLst/>
                <a:latin typeface="Comic Sans MS" panose="030F0702030302020204" pitchFamily="66" charset="0"/>
                <a:ea typeface="SimSun" panose="02010600030101010101" pitchFamily="2" charset="-122"/>
                <a:cs typeface="Arial" panose="020B0604020202020204" pitchFamily="34" charset="0"/>
              </a:rPr>
              <a:t>La Charrue  simple à cric, invention de Mr GANNERON (1810) </a:t>
            </a:r>
            <a:r>
              <a:rPr lang="fr-FR" sz="1400" b="1" kern="150" dirty="0" err="1">
                <a:effectLst/>
                <a:latin typeface="Comic Sans MS" panose="030F0702030302020204" pitchFamily="66" charset="0"/>
                <a:ea typeface="SimSun" panose="02010600030101010101" pitchFamily="2" charset="-122"/>
                <a:cs typeface="Arial" panose="020B0604020202020204" pitchFamily="34" charset="0"/>
              </a:rPr>
              <a:t>proprietaire</a:t>
            </a:r>
            <a:r>
              <a:rPr lang="fr-FR" sz="1400" b="1" kern="150" dirty="0">
                <a:effectLst/>
                <a:latin typeface="Comic Sans MS" panose="030F0702030302020204" pitchFamily="66" charset="0"/>
                <a:ea typeface="SimSun" panose="02010600030101010101" pitchFamily="2" charset="-122"/>
                <a:cs typeface="Arial" panose="020B0604020202020204" pitchFamily="34" charset="0"/>
              </a:rPr>
              <a:t> de l’ancien château </a:t>
            </a:r>
            <a:endParaRPr lang="fr-FR" sz="1200" kern="150" dirty="0">
              <a:effectLst/>
              <a:latin typeface="Times New Roman" panose="02020603050405020304" pitchFamily="18" charset="0"/>
              <a:ea typeface="SimSun" panose="02010600030101010101" pitchFamily="2" charset="-122"/>
              <a:cs typeface="Arial" panose="020B0604020202020204" pitchFamily="34" charset="0"/>
            </a:endParaRPr>
          </a:p>
        </p:txBody>
      </p:sp>
      <p:pic>
        <p:nvPicPr>
          <p:cNvPr id="11" name="images1">
            <a:extLst>
              <a:ext uri="{FF2B5EF4-FFF2-40B4-BE49-F238E27FC236}">
                <a16:creationId xmlns:a16="http://schemas.microsoft.com/office/drawing/2014/main" id="{2776B686-3184-AF94-1B1C-6F7CBED5A0C3}"/>
              </a:ext>
            </a:extLst>
          </p:cNvPr>
          <p:cNvPicPr/>
          <p:nvPr/>
        </p:nvPicPr>
        <p:blipFill>
          <a:blip r:embed="rId3">
            <a:lum/>
            <a:alphaModFix/>
          </a:blip>
          <a:srcRect/>
          <a:stretch>
            <a:fillRect/>
          </a:stretch>
        </p:blipFill>
        <p:spPr>
          <a:xfrm>
            <a:off x="452564" y="2588000"/>
            <a:ext cx="4072255" cy="3017520"/>
          </a:xfrm>
          <a:prstGeom prst="rect">
            <a:avLst/>
          </a:prstGeom>
        </p:spPr>
      </p:pic>
      <p:sp>
        <p:nvSpPr>
          <p:cNvPr id="18" name="ZoneTexte 17">
            <a:extLst>
              <a:ext uri="{FF2B5EF4-FFF2-40B4-BE49-F238E27FC236}">
                <a16:creationId xmlns:a16="http://schemas.microsoft.com/office/drawing/2014/main" id="{A4BAD2CB-3D9E-9933-0EAD-F13B82558879}"/>
              </a:ext>
            </a:extLst>
          </p:cNvPr>
          <p:cNvSpPr txBox="1"/>
          <p:nvPr/>
        </p:nvSpPr>
        <p:spPr>
          <a:xfrm>
            <a:off x="4619183" y="2774879"/>
            <a:ext cx="6096000" cy="3323987"/>
          </a:xfrm>
          <a:prstGeom prst="rect">
            <a:avLst/>
          </a:prstGeom>
          <a:noFill/>
        </p:spPr>
        <p:txBody>
          <a:bodyPr wrap="square">
            <a:spAutoFit/>
          </a:bodyPr>
          <a:lstStyle/>
          <a:p>
            <a:r>
              <a:rPr lang="fr-FR" sz="1400" b="1"/>
              <a:t>La charrue à cric de Ganneron : une innovation récompensée</a:t>
            </a:r>
            <a:endParaRPr lang="fr-FR" sz="1400"/>
          </a:p>
          <a:p>
            <a:r>
              <a:rPr lang="fr-FR" sz="1400"/>
              <a:t>Au début du XIXᵉ siècle, </a:t>
            </a:r>
            <a:r>
              <a:rPr lang="fr-FR" sz="1400" b="1"/>
              <a:t>M. Ganneron</a:t>
            </a:r>
            <a:r>
              <a:rPr lang="fr-FR" sz="1400"/>
              <a:t>, maire d'Émerainville et important exploitant agricole, met au point une </a:t>
            </a:r>
            <a:r>
              <a:rPr lang="fr-FR" sz="1400" b="1"/>
              <a:t>charrue à cric</a:t>
            </a:r>
            <a:r>
              <a:rPr lang="fr-FR" sz="1400"/>
              <a:t> destinée à améliorer les labours profonds et les défrichements. Présentée lors d'essais à Paris le </a:t>
            </a:r>
            <a:r>
              <a:rPr lang="fr-FR" sz="1400" b="1"/>
              <a:t>26 juin</a:t>
            </a:r>
            <a:r>
              <a:rPr lang="fr-FR" sz="1400"/>
              <a:t>, cette invention se distingue par un mécanisme ingénieux permettant au conducteur de régler facilement la profondeur du labour grâce à un système de crémaillère actionné par une manivelle.</a:t>
            </a:r>
          </a:p>
          <a:p>
            <a:r>
              <a:rPr lang="fr-FR" sz="1400"/>
              <a:t>Utilisée sur son domaine de </a:t>
            </a:r>
            <a:r>
              <a:rPr lang="fr-FR" sz="1400" b="1"/>
              <a:t>800 arpents</a:t>
            </a:r>
            <a:r>
              <a:rPr lang="fr-FR" sz="1400"/>
              <a:t>, la charrue est saluée pour sa robustesse, son efficacité et le gain de temps qu'elle procure. En récompense, la Société d'agriculture décerne à Ganneron </a:t>
            </a:r>
            <a:r>
              <a:rPr lang="fr-FR" sz="1400" b="1"/>
              <a:t>une médaille d'or</a:t>
            </a:r>
            <a:r>
              <a:rPr lang="fr-FR" sz="1400"/>
              <a:t> ainsi qu'une indemnité de </a:t>
            </a:r>
            <a:r>
              <a:rPr lang="fr-FR" sz="1400" b="1"/>
              <a:t>huit napoléons</a:t>
            </a:r>
            <a:r>
              <a:rPr lang="fr-FR" sz="1400"/>
              <a:t>, afin que son invention soit déposée au </a:t>
            </a:r>
            <a:r>
              <a:rPr lang="fr-FR" sz="1400" b="1"/>
              <a:t>Conservatoire des Arts et Métiers</a:t>
            </a:r>
            <a:r>
              <a:rPr lang="fr-FR" sz="1400"/>
              <a:t>. Les rapporteurs espèrent alors que cette première distinction l'encouragera à perfectionner encore son invention et à inscrire durablement son nom dans l'histoire des progrès agricoles.</a:t>
            </a:r>
          </a:p>
        </p:txBody>
      </p:sp>
    </p:spTree>
    <p:extLst>
      <p:ext uri="{BB962C8B-B14F-4D97-AF65-F5344CB8AC3E}">
        <p14:creationId xmlns:p14="http://schemas.microsoft.com/office/powerpoint/2010/main" val="239285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olice, logo, Graphique, blanc&#10;&#10;Description générée automatiquement">
            <a:extLst>
              <a:ext uri="{FF2B5EF4-FFF2-40B4-BE49-F238E27FC236}">
                <a16:creationId xmlns:a16="http://schemas.microsoft.com/office/drawing/2014/main" id="{98ABCA46-4F8F-A146-EA63-2B79418BC7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354" y="274409"/>
            <a:ext cx="1388610" cy="1180318"/>
          </a:xfrm>
          <a:prstGeom prst="rect">
            <a:avLst/>
          </a:prstGeom>
        </p:spPr>
      </p:pic>
      <p:sp>
        <p:nvSpPr>
          <p:cNvPr id="4" name="ZoneTexte 3">
            <a:extLst>
              <a:ext uri="{FF2B5EF4-FFF2-40B4-BE49-F238E27FC236}">
                <a16:creationId xmlns:a16="http://schemas.microsoft.com/office/drawing/2014/main" id="{548502EE-439D-896D-6E43-3B433313148A}"/>
              </a:ext>
            </a:extLst>
          </p:cNvPr>
          <p:cNvSpPr txBox="1"/>
          <p:nvPr/>
        </p:nvSpPr>
        <p:spPr>
          <a:xfrm>
            <a:off x="3341867" y="316404"/>
            <a:ext cx="5594315" cy="646331"/>
          </a:xfrm>
          <a:prstGeom prst="rect">
            <a:avLst/>
          </a:prstGeom>
          <a:noFill/>
        </p:spPr>
        <p:txBody>
          <a:bodyPr wrap="square" rtlCol="0">
            <a:spAutoFit/>
          </a:bodyPr>
          <a:lstStyle/>
          <a:p>
            <a:pPr algn="ctr"/>
            <a:r>
              <a:rPr lang="fr-FR" sz="3600" dirty="0"/>
              <a:t>Histoire D'EMERY-EN-BRIE </a:t>
            </a:r>
          </a:p>
        </p:txBody>
      </p:sp>
      <p:sp>
        <p:nvSpPr>
          <p:cNvPr id="10" name="ZoneTexte 9">
            <a:extLst>
              <a:ext uri="{FF2B5EF4-FFF2-40B4-BE49-F238E27FC236}">
                <a16:creationId xmlns:a16="http://schemas.microsoft.com/office/drawing/2014/main" id="{2D53A7AF-885A-0E6A-51D9-C7DF1B990E19}"/>
              </a:ext>
            </a:extLst>
          </p:cNvPr>
          <p:cNvSpPr txBox="1"/>
          <p:nvPr/>
        </p:nvSpPr>
        <p:spPr>
          <a:xfrm>
            <a:off x="1828624" y="958357"/>
            <a:ext cx="7830990" cy="461665"/>
          </a:xfrm>
          <a:prstGeom prst="rect">
            <a:avLst/>
          </a:prstGeom>
          <a:noFill/>
        </p:spPr>
        <p:txBody>
          <a:bodyPr wrap="none" rtlCol="0">
            <a:spAutoFit/>
          </a:bodyPr>
          <a:lstStyle/>
          <a:p>
            <a:r>
              <a:rPr lang="fr-FR" sz="2400" b="1" dirty="0">
                <a:solidFill>
                  <a:srgbClr val="0070C0"/>
                </a:solidFill>
              </a:rPr>
              <a:t>        Alexandre François de La </a:t>
            </a:r>
            <a:r>
              <a:rPr lang="fr-FR" sz="2400" b="1" dirty="0" err="1">
                <a:solidFill>
                  <a:srgbClr val="0070C0"/>
                </a:solidFill>
              </a:rPr>
              <a:t>Rochefoucaud</a:t>
            </a:r>
            <a:r>
              <a:rPr lang="fr-FR" sz="2400" b="1" dirty="0">
                <a:solidFill>
                  <a:srgbClr val="0070C0"/>
                </a:solidFill>
              </a:rPr>
              <a:t> 1767-1841</a:t>
            </a:r>
          </a:p>
        </p:txBody>
      </p:sp>
      <p:sp>
        <p:nvSpPr>
          <p:cNvPr id="9" name="ZoneTexte 8">
            <a:extLst>
              <a:ext uri="{FF2B5EF4-FFF2-40B4-BE49-F238E27FC236}">
                <a16:creationId xmlns:a16="http://schemas.microsoft.com/office/drawing/2014/main" id="{16F3088A-DBD9-8F1F-B012-C4E4AA42BF59}"/>
              </a:ext>
            </a:extLst>
          </p:cNvPr>
          <p:cNvSpPr txBox="1"/>
          <p:nvPr/>
        </p:nvSpPr>
        <p:spPr>
          <a:xfrm>
            <a:off x="3965438" y="1537553"/>
            <a:ext cx="5821357" cy="369332"/>
          </a:xfrm>
          <a:prstGeom prst="rect">
            <a:avLst/>
          </a:prstGeom>
          <a:noFill/>
        </p:spPr>
        <p:txBody>
          <a:bodyPr wrap="square" rtlCol="0">
            <a:spAutoFit/>
          </a:bodyPr>
          <a:lstStyle/>
          <a:p>
            <a:pPr lvl="0" hangingPunct="0">
              <a:defRPr sz="1800" b="0" i="0" u="none" strike="noStrike" kern="0" cap="none" spc="0" baseline="0">
                <a:solidFill>
                  <a:srgbClr val="000000"/>
                </a:solidFill>
                <a:uFillTx/>
              </a:defRPr>
            </a:pPr>
            <a:r>
              <a:rPr lang="fr-FR" b="1" dirty="0"/>
              <a:t> Acquisition du château d’Emerainville en 1807 </a:t>
            </a:r>
            <a:endParaRPr lang="fr-FR" sz="1800" b="1" i="0" u="none" strike="noStrike" kern="1200" cap="none" spc="0" baseline="0" dirty="0">
              <a:solidFill>
                <a:srgbClr val="000000"/>
              </a:solidFill>
              <a:uFillTx/>
              <a:ea typeface="Microsoft YaHei" pitchFamily="2"/>
              <a:cs typeface="Arial" panose="020B0604020202020204" pitchFamily="34" charset="0"/>
            </a:endParaRPr>
          </a:p>
        </p:txBody>
      </p:sp>
      <p:sp>
        <p:nvSpPr>
          <p:cNvPr id="2" name="ZoneTexte 1">
            <a:extLst>
              <a:ext uri="{FF2B5EF4-FFF2-40B4-BE49-F238E27FC236}">
                <a16:creationId xmlns:a16="http://schemas.microsoft.com/office/drawing/2014/main" id="{F768F174-9558-816F-86C6-4E13BEF59C81}"/>
              </a:ext>
            </a:extLst>
          </p:cNvPr>
          <p:cNvSpPr txBox="1"/>
          <p:nvPr/>
        </p:nvSpPr>
        <p:spPr>
          <a:xfrm>
            <a:off x="2739517" y="2228694"/>
            <a:ext cx="9628898" cy="923330"/>
          </a:xfrm>
          <a:prstGeom prst="rect">
            <a:avLst/>
          </a:prstGeom>
          <a:noFill/>
        </p:spPr>
        <p:txBody>
          <a:bodyPr wrap="square" rtlCol="0">
            <a:spAutoFit/>
          </a:bodyPr>
          <a:lstStyle/>
          <a:p>
            <a:r>
              <a:rPr lang="fr-FR" dirty="0"/>
              <a:t>Député de la noblesse de Clermont-en-Beauvaisis (13/03/1789) aux États Généraux, siège au</a:t>
            </a:r>
          </a:p>
          <a:p>
            <a:r>
              <a:rPr lang="fr-FR" dirty="0"/>
              <a:t>centre, monarchiste constitutionnel et libéral. En réponse à la question du roi Louis XVI : «</a:t>
            </a:r>
          </a:p>
          <a:p>
            <a:r>
              <a:rPr lang="fr-FR" dirty="0"/>
              <a:t>C’est une révolte ?», on lui attribue la formule « </a:t>
            </a:r>
            <a:r>
              <a:rPr lang="fr-FR" i="1" dirty="0"/>
              <a:t>Non, Sire, c’est une Révolution </a:t>
            </a:r>
            <a:r>
              <a:rPr lang="fr-FR" dirty="0"/>
              <a:t>»</a:t>
            </a:r>
            <a:endParaRPr lang="fr-FR" sz="1800" b="1" i="0" u="none" strike="noStrike" kern="1200" cap="none" spc="0" baseline="0" dirty="0">
              <a:solidFill>
                <a:srgbClr val="000000"/>
              </a:solidFill>
              <a:uFillTx/>
              <a:ea typeface="Microsoft YaHei" pitchFamily="2"/>
              <a:cs typeface="Arial" panose="020B0604020202020204" pitchFamily="34" charset="0"/>
            </a:endParaRPr>
          </a:p>
        </p:txBody>
      </p:sp>
      <p:sp>
        <p:nvSpPr>
          <p:cNvPr id="7" name="ZoneTexte 6">
            <a:extLst>
              <a:ext uri="{FF2B5EF4-FFF2-40B4-BE49-F238E27FC236}">
                <a16:creationId xmlns:a16="http://schemas.microsoft.com/office/drawing/2014/main" id="{DE2D1FF0-D9DE-052D-3AE7-C62681F1D7A1}"/>
              </a:ext>
            </a:extLst>
          </p:cNvPr>
          <p:cNvSpPr txBox="1"/>
          <p:nvPr/>
        </p:nvSpPr>
        <p:spPr>
          <a:xfrm>
            <a:off x="2739517" y="3293474"/>
            <a:ext cx="6097508" cy="369332"/>
          </a:xfrm>
          <a:prstGeom prst="rect">
            <a:avLst/>
          </a:prstGeom>
          <a:noFill/>
        </p:spPr>
        <p:txBody>
          <a:bodyPr wrap="square">
            <a:spAutoFit/>
          </a:bodyPr>
          <a:lstStyle/>
          <a:p>
            <a:r>
              <a:rPr lang="fr-FR" sz="1800" b="1" i="0" u="none" strike="noStrike" baseline="0" dirty="0">
                <a:latin typeface="ComicSansMS-Bold"/>
              </a:rPr>
              <a:t>1</a:t>
            </a:r>
            <a:r>
              <a:rPr lang="fr-FR" sz="1800" b="1" i="0" u="none" strike="noStrike" baseline="30000" dirty="0">
                <a:latin typeface="ComicSansMS-Bold"/>
              </a:rPr>
              <a:t>er</a:t>
            </a:r>
            <a:r>
              <a:rPr lang="fr-FR" sz="1800" b="1" i="0" u="none" strike="noStrike" baseline="0" dirty="0">
                <a:latin typeface="ComicSansMS-Bold"/>
              </a:rPr>
              <a:t> préfet de Seine-et-Marne (03/03/1800 - 02/12/1800)</a:t>
            </a:r>
            <a:endParaRPr lang="fr-FR" dirty="0"/>
          </a:p>
        </p:txBody>
      </p:sp>
      <p:sp>
        <p:nvSpPr>
          <p:cNvPr id="13" name="ZoneTexte 12">
            <a:extLst>
              <a:ext uri="{FF2B5EF4-FFF2-40B4-BE49-F238E27FC236}">
                <a16:creationId xmlns:a16="http://schemas.microsoft.com/office/drawing/2014/main" id="{1B79226F-C3C6-335E-FBCA-EF82D5D5FC53}"/>
              </a:ext>
            </a:extLst>
          </p:cNvPr>
          <p:cNvSpPr txBox="1"/>
          <p:nvPr/>
        </p:nvSpPr>
        <p:spPr>
          <a:xfrm>
            <a:off x="2739517" y="3935498"/>
            <a:ext cx="8772808" cy="923330"/>
          </a:xfrm>
          <a:prstGeom prst="rect">
            <a:avLst/>
          </a:prstGeom>
          <a:noFill/>
        </p:spPr>
        <p:txBody>
          <a:bodyPr wrap="square">
            <a:spAutoFit/>
          </a:bodyPr>
          <a:lstStyle/>
          <a:p>
            <a:pPr algn="l"/>
            <a:r>
              <a:rPr lang="fr-FR" sz="1800" b="1" i="0" u="none" strike="noStrike" baseline="0" dirty="0">
                <a:solidFill>
                  <a:srgbClr val="810000"/>
                </a:solidFill>
                <a:latin typeface="ComicSansMS-Bold"/>
              </a:rPr>
              <a:t>Maire (1814-1819) d'Emerainville </a:t>
            </a:r>
            <a:r>
              <a:rPr lang="fr-FR" sz="1800" b="0" i="0" u="none" strike="noStrike" baseline="0" dirty="0">
                <a:solidFill>
                  <a:srgbClr val="000000"/>
                </a:solidFill>
                <a:latin typeface="ComicSansMS"/>
              </a:rPr>
              <a:t>; député (Oise) (1822-1824, 1828- 1831) royaliste constitutionnel ; duc d’Estissac ; Légion d'Honneur (commandant 1804) ; inhumé au Père Lachaise, 14° division, 2° ligne, N 26.</a:t>
            </a:r>
          </a:p>
        </p:txBody>
      </p:sp>
      <p:pic>
        <p:nvPicPr>
          <p:cNvPr id="16" name="Image 15">
            <a:extLst>
              <a:ext uri="{FF2B5EF4-FFF2-40B4-BE49-F238E27FC236}">
                <a16:creationId xmlns:a16="http://schemas.microsoft.com/office/drawing/2014/main" id="{838DC110-382D-FD17-03F0-BD567C618711}"/>
              </a:ext>
            </a:extLst>
          </p:cNvPr>
          <p:cNvPicPr>
            <a:picLocks noChangeAspect="1"/>
          </p:cNvPicPr>
          <p:nvPr/>
        </p:nvPicPr>
        <p:blipFill>
          <a:blip r:embed="rId3"/>
          <a:stretch>
            <a:fillRect/>
          </a:stretch>
        </p:blipFill>
        <p:spPr>
          <a:xfrm>
            <a:off x="224430" y="2138599"/>
            <a:ext cx="2515087" cy="3134756"/>
          </a:xfrm>
          <a:prstGeom prst="rect">
            <a:avLst/>
          </a:prstGeom>
        </p:spPr>
      </p:pic>
    </p:spTree>
    <p:extLst>
      <p:ext uri="{BB962C8B-B14F-4D97-AF65-F5344CB8AC3E}">
        <p14:creationId xmlns:p14="http://schemas.microsoft.com/office/powerpoint/2010/main" val="993375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09A363-B747-967D-939C-E949FA1EDDF6}"/>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17E6C03-9CA9-38A3-2FD8-1E3A56EE8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id="{E365FF03-CA1E-CAD8-64FD-35D40F91B031}"/>
              </a:ext>
            </a:extLst>
          </p:cNvPr>
          <p:cNvSpPr txBox="1"/>
          <p:nvPr/>
        </p:nvSpPr>
        <p:spPr>
          <a:xfrm>
            <a:off x="6501809" y="365125"/>
            <a:ext cx="4851990" cy="206808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b="1" kern="1200">
                <a:solidFill>
                  <a:schemeClr val="tx1"/>
                </a:solidFill>
                <a:latin typeface="+mj-lt"/>
                <a:ea typeface="+mj-ea"/>
                <a:cs typeface="+mj-cs"/>
              </a:rPr>
              <a:t>        La maison Delaunay</a:t>
            </a:r>
          </a:p>
        </p:txBody>
      </p:sp>
      <p:pic>
        <p:nvPicPr>
          <p:cNvPr id="7" name="Image 6" descr="Une image contenant carte, texte&#10;&#10;Description générée automatiquement">
            <a:extLst>
              <a:ext uri="{FF2B5EF4-FFF2-40B4-BE49-F238E27FC236}">
                <a16:creationId xmlns:a16="http://schemas.microsoft.com/office/drawing/2014/main" id="{25D93EC7-7081-AB21-E23D-35D4BFBF4437}"/>
              </a:ext>
            </a:extLst>
          </p:cNvPr>
          <p:cNvPicPr>
            <a:picLocks noChangeAspect="1"/>
          </p:cNvPicPr>
          <p:nvPr/>
        </p:nvPicPr>
        <p:blipFill>
          <a:blip r:embed="rId2">
            <a:extLst>
              <a:ext uri="{28A0092B-C50C-407E-A947-70E740481C1C}">
                <a14:useLocalDpi xmlns:a14="http://schemas.microsoft.com/office/drawing/2010/main" val="0"/>
              </a:ext>
            </a:extLst>
          </a:blip>
          <a:srcRect l="21251" r="7499" b="4"/>
          <a:stretch/>
        </p:blipFill>
        <p:spPr>
          <a:xfrm>
            <a:off x="5602195" y="4172140"/>
            <a:ext cx="2873113" cy="2520153"/>
          </a:xfrm>
          <a:custGeom>
            <a:avLst/>
            <a:gdLst/>
            <a:ahLst/>
            <a:cxnLst/>
            <a:rect l="l" t="t" r="r" b="b"/>
            <a:pathLst>
              <a:path w="2873113" h="2520153">
                <a:moveTo>
                  <a:pt x="0" y="0"/>
                </a:moveTo>
                <a:lnTo>
                  <a:pt x="2863050" y="0"/>
                </a:lnTo>
                <a:lnTo>
                  <a:pt x="2860357" y="23417"/>
                </a:lnTo>
                <a:cubicBezTo>
                  <a:pt x="2854714" y="58297"/>
                  <a:pt x="2848787" y="93209"/>
                  <a:pt x="2846577" y="128562"/>
                </a:cubicBezTo>
                <a:cubicBezTo>
                  <a:pt x="2835325" y="313204"/>
                  <a:pt x="2844701" y="497594"/>
                  <a:pt x="2857292" y="681606"/>
                </a:cubicBezTo>
                <a:cubicBezTo>
                  <a:pt x="2874974" y="930009"/>
                  <a:pt x="2873501" y="1179283"/>
                  <a:pt x="2852872" y="1427485"/>
                </a:cubicBezTo>
                <a:cubicBezTo>
                  <a:pt x="2831655" y="1647555"/>
                  <a:pt x="2835660" y="1869138"/>
                  <a:pt x="2864794" y="2088415"/>
                </a:cubicBezTo>
                <a:cubicBezTo>
                  <a:pt x="2882609" y="2212685"/>
                  <a:pt x="2866535" y="2338091"/>
                  <a:pt x="2864794" y="2462992"/>
                </a:cubicBezTo>
                <a:lnTo>
                  <a:pt x="2863832" y="2503401"/>
                </a:lnTo>
                <a:lnTo>
                  <a:pt x="2759379" y="2506812"/>
                </a:lnTo>
                <a:cubicBezTo>
                  <a:pt x="2718815" y="2505399"/>
                  <a:pt x="2678327" y="2501250"/>
                  <a:pt x="2638141" y="2494371"/>
                </a:cubicBezTo>
                <a:cubicBezTo>
                  <a:pt x="2542898" y="2477013"/>
                  <a:pt x="2447655" y="2484775"/>
                  <a:pt x="2352412" y="2491125"/>
                </a:cubicBezTo>
                <a:cubicBezTo>
                  <a:pt x="2090938" y="2508483"/>
                  <a:pt x="1829464" y="2529652"/>
                  <a:pt x="1567101" y="2515539"/>
                </a:cubicBezTo>
                <a:cubicBezTo>
                  <a:pt x="1511098" y="2512576"/>
                  <a:pt x="1456492" y="2499593"/>
                  <a:pt x="1400871" y="2494229"/>
                </a:cubicBezTo>
                <a:cubicBezTo>
                  <a:pt x="1239211" y="2478564"/>
                  <a:pt x="1078187" y="2496912"/>
                  <a:pt x="916909" y="2504391"/>
                </a:cubicBezTo>
                <a:cubicBezTo>
                  <a:pt x="738423" y="2515144"/>
                  <a:pt x="559493" y="2512971"/>
                  <a:pt x="381262" y="2497899"/>
                </a:cubicBezTo>
                <a:cubicBezTo>
                  <a:pt x="284495" y="2488444"/>
                  <a:pt x="187601" y="2485233"/>
                  <a:pt x="90675" y="2486397"/>
                </a:cubicBezTo>
                <a:lnTo>
                  <a:pt x="0" y="2490996"/>
                </a:lnTo>
                <a:close/>
              </a:path>
            </a:pathLst>
          </a:custGeom>
        </p:spPr>
      </p:pic>
      <p:pic>
        <p:nvPicPr>
          <p:cNvPr id="9" name="Image 8" descr="Une image contenant diagramme, Plan, schématique, texte&#10;&#10;Description générée automatiquement">
            <a:extLst>
              <a:ext uri="{FF2B5EF4-FFF2-40B4-BE49-F238E27FC236}">
                <a16:creationId xmlns:a16="http://schemas.microsoft.com/office/drawing/2014/main" id="{D0D5DF05-5899-6871-B9BD-55AD7B88E862}"/>
              </a:ext>
            </a:extLst>
          </p:cNvPr>
          <p:cNvPicPr>
            <a:picLocks noChangeAspect="1"/>
          </p:cNvPicPr>
          <p:nvPr/>
        </p:nvPicPr>
        <p:blipFill>
          <a:blip r:embed="rId3">
            <a:extLst>
              <a:ext uri="{28A0092B-C50C-407E-A947-70E740481C1C}">
                <a14:useLocalDpi xmlns:a14="http://schemas.microsoft.com/office/drawing/2010/main" val="0"/>
              </a:ext>
            </a:extLst>
          </a:blip>
          <a:srcRect r="1" b="7758"/>
          <a:stretch/>
        </p:blipFill>
        <p:spPr>
          <a:xfrm>
            <a:off x="8733659" y="4172139"/>
            <a:ext cx="2791896" cy="2478743"/>
          </a:xfrm>
          <a:custGeom>
            <a:avLst/>
            <a:gdLst/>
            <a:ahLst/>
            <a:cxnLst/>
            <a:rect l="l" t="t" r="r" b="b"/>
            <a:pathLst>
              <a:path w="2843573" h="2524634">
                <a:moveTo>
                  <a:pt x="26682" y="0"/>
                </a:moveTo>
                <a:lnTo>
                  <a:pt x="2822452" y="0"/>
                </a:lnTo>
                <a:lnTo>
                  <a:pt x="2820993" y="10824"/>
                </a:lnTo>
                <a:cubicBezTo>
                  <a:pt x="2808235" y="122326"/>
                  <a:pt x="2818697" y="233190"/>
                  <a:pt x="2829285" y="343799"/>
                </a:cubicBezTo>
                <a:cubicBezTo>
                  <a:pt x="2840997" y="479092"/>
                  <a:pt x="2837348" y="615270"/>
                  <a:pt x="2818441" y="749749"/>
                </a:cubicBezTo>
                <a:cubicBezTo>
                  <a:pt x="2807788" y="840800"/>
                  <a:pt x="2808044" y="932796"/>
                  <a:pt x="2819207" y="1023783"/>
                </a:cubicBezTo>
                <a:cubicBezTo>
                  <a:pt x="2837578" y="1193205"/>
                  <a:pt x="2863349" y="1363775"/>
                  <a:pt x="2819207" y="1534090"/>
                </a:cubicBezTo>
                <a:cubicBezTo>
                  <a:pt x="2800453" y="1606554"/>
                  <a:pt x="2806449" y="1682589"/>
                  <a:pt x="2816911" y="1756456"/>
                </a:cubicBezTo>
                <a:cubicBezTo>
                  <a:pt x="2833853" y="1883025"/>
                  <a:pt x="2834796" y="2011227"/>
                  <a:pt x="2819717" y="2138038"/>
                </a:cubicBezTo>
                <a:cubicBezTo>
                  <a:pt x="2811335" y="2205118"/>
                  <a:pt x="2811679" y="2273002"/>
                  <a:pt x="2820738" y="2339992"/>
                </a:cubicBezTo>
                <a:cubicBezTo>
                  <a:pt x="2827117" y="2381582"/>
                  <a:pt x="2826415" y="2423364"/>
                  <a:pt x="2825315" y="2465177"/>
                </a:cubicBezTo>
                <a:lnTo>
                  <a:pt x="2825058" y="2479654"/>
                </a:lnTo>
                <a:lnTo>
                  <a:pt x="2679762" y="2483128"/>
                </a:lnTo>
                <a:cubicBezTo>
                  <a:pt x="2618897" y="2485860"/>
                  <a:pt x="2558084" y="2490067"/>
                  <a:pt x="2497351" y="2496347"/>
                </a:cubicBezTo>
                <a:cubicBezTo>
                  <a:pt x="2332771" y="2513422"/>
                  <a:pt x="2168953" y="2506649"/>
                  <a:pt x="2004501" y="2503544"/>
                </a:cubicBezTo>
                <a:cubicBezTo>
                  <a:pt x="1819728" y="2500017"/>
                  <a:pt x="1634831" y="2501710"/>
                  <a:pt x="1450058" y="2501710"/>
                </a:cubicBezTo>
                <a:cubicBezTo>
                  <a:pt x="1369673" y="2501992"/>
                  <a:pt x="1289796" y="2497193"/>
                  <a:pt x="1209792" y="2489009"/>
                </a:cubicBezTo>
                <a:cubicBezTo>
                  <a:pt x="1093723" y="2477295"/>
                  <a:pt x="978288" y="2491407"/>
                  <a:pt x="863997" y="2510177"/>
                </a:cubicBezTo>
                <a:cubicBezTo>
                  <a:pt x="784361" y="2521298"/>
                  <a:pt x="704102" y="2526010"/>
                  <a:pt x="623857" y="2524289"/>
                </a:cubicBezTo>
                <a:cubicBezTo>
                  <a:pt x="427783" y="2524430"/>
                  <a:pt x="232091" y="2514693"/>
                  <a:pt x="36524" y="2497052"/>
                </a:cubicBezTo>
                <a:lnTo>
                  <a:pt x="13350" y="2496674"/>
                </a:lnTo>
                <a:lnTo>
                  <a:pt x="17533" y="2292198"/>
                </a:lnTo>
                <a:cubicBezTo>
                  <a:pt x="19808" y="2209062"/>
                  <a:pt x="21290" y="2125926"/>
                  <a:pt x="17874" y="2042789"/>
                </a:cubicBezTo>
                <a:cubicBezTo>
                  <a:pt x="8899" y="1823109"/>
                  <a:pt x="-1415" y="1603430"/>
                  <a:pt x="13052" y="1383876"/>
                </a:cubicBezTo>
                <a:cubicBezTo>
                  <a:pt x="22963" y="1233390"/>
                  <a:pt x="35957" y="1082147"/>
                  <a:pt x="31938" y="930905"/>
                </a:cubicBezTo>
                <a:cubicBezTo>
                  <a:pt x="27652" y="775629"/>
                  <a:pt x="13587" y="620983"/>
                  <a:pt x="3274" y="466086"/>
                </a:cubicBezTo>
                <a:cubicBezTo>
                  <a:pt x="-4187" y="352451"/>
                  <a:pt x="1117" y="238378"/>
                  <a:pt x="19079" y="125790"/>
                </a:cubicBezTo>
                <a:cubicBezTo>
                  <a:pt x="25442" y="85647"/>
                  <a:pt x="27250" y="45378"/>
                  <a:pt x="26899" y="5094"/>
                </a:cubicBezTo>
                <a:close/>
              </a:path>
            </a:pathLst>
          </a:custGeom>
        </p:spPr>
      </p:pic>
      <p:sp>
        <p:nvSpPr>
          <p:cNvPr id="46" name="sketch line">
            <a:extLst>
              <a:ext uri="{FF2B5EF4-FFF2-40B4-BE49-F238E27FC236}">
                <a16:creationId xmlns:a16="http://schemas.microsoft.com/office/drawing/2014/main" id="{84B0D99B-1DF5-D4E6-3EDB-69DB1D97A9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579272"/>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 7" descr="Une image contenant texte, bâtiment, plein air, maison&#10;&#10;Description générée automatiquement">
            <a:extLst>
              <a:ext uri="{FF2B5EF4-FFF2-40B4-BE49-F238E27FC236}">
                <a16:creationId xmlns:a16="http://schemas.microsoft.com/office/drawing/2014/main" id="{CEE686B3-BDD1-3EC9-0463-14A73305B5D3}"/>
              </a:ext>
            </a:extLst>
          </p:cNvPr>
          <p:cNvPicPr>
            <a:picLocks noChangeAspect="1"/>
          </p:cNvPicPr>
          <p:nvPr/>
        </p:nvPicPr>
        <p:blipFill>
          <a:blip r:embed="rId4" cstate="print">
            <a:extLst>
              <a:ext uri="{28A0092B-C50C-407E-A947-70E740481C1C}">
                <a14:useLocalDpi xmlns:a14="http://schemas.microsoft.com/office/drawing/2010/main" val="0"/>
              </a:ext>
            </a:extLst>
          </a:blip>
          <a:srcRect l="7259" r="-3" b="-3"/>
          <a:stretch/>
        </p:blipFill>
        <p:spPr>
          <a:xfrm>
            <a:off x="429820" y="356363"/>
            <a:ext cx="4349998" cy="3048816"/>
          </a:xfrm>
          <a:custGeom>
            <a:avLst/>
            <a:gdLst/>
            <a:ahLst/>
            <a:cxnLst/>
            <a:rect l="l" t="t" r="r" b="b"/>
            <a:pathLst>
              <a:path w="5909625" h="4141924">
                <a:moveTo>
                  <a:pt x="1823444" y="1329"/>
                </a:moveTo>
                <a:cubicBezTo>
                  <a:pt x="1893960" y="3895"/>
                  <a:pt x="1964367" y="10183"/>
                  <a:pt x="2034428" y="20181"/>
                </a:cubicBezTo>
                <a:cubicBezTo>
                  <a:pt x="2139449" y="36834"/>
                  <a:pt x="2245360" y="26532"/>
                  <a:pt x="2350889" y="19476"/>
                </a:cubicBezTo>
                <a:cubicBezTo>
                  <a:pt x="2478642" y="10867"/>
                  <a:pt x="2606268" y="6210"/>
                  <a:pt x="2734275" y="20323"/>
                </a:cubicBezTo>
                <a:cubicBezTo>
                  <a:pt x="2825326" y="30483"/>
                  <a:pt x="2916886" y="21029"/>
                  <a:pt x="3008193" y="15383"/>
                </a:cubicBezTo>
                <a:cubicBezTo>
                  <a:pt x="3103486" y="8045"/>
                  <a:pt x="3199137" y="8045"/>
                  <a:pt x="3294430" y="15383"/>
                </a:cubicBezTo>
                <a:cubicBezTo>
                  <a:pt x="3381546" y="22750"/>
                  <a:pt x="3469080" y="21000"/>
                  <a:pt x="3555904" y="10161"/>
                </a:cubicBezTo>
                <a:cubicBezTo>
                  <a:pt x="3657497" y="-1693"/>
                  <a:pt x="3759089" y="7480"/>
                  <a:pt x="3860682" y="16089"/>
                </a:cubicBezTo>
                <a:cubicBezTo>
                  <a:pt x="4039485" y="31472"/>
                  <a:pt x="4218161" y="24557"/>
                  <a:pt x="4396583" y="13266"/>
                </a:cubicBezTo>
                <a:cubicBezTo>
                  <a:pt x="4519422" y="6041"/>
                  <a:pt x="4642589" y="10007"/>
                  <a:pt x="4764856" y="25121"/>
                </a:cubicBezTo>
                <a:cubicBezTo>
                  <a:pt x="4813493" y="30483"/>
                  <a:pt x="4862258" y="29496"/>
                  <a:pt x="4911023" y="30483"/>
                </a:cubicBezTo>
                <a:cubicBezTo>
                  <a:pt x="4915721" y="30625"/>
                  <a:pt x="4920801" y="29108"/>
                  <a:pt x="4925690" y="28984"/>
                </a:cubicBezTo>
                <a:lnTo>
                  <a:pt x="4927821" y="30065"/>
                </a:lnTo>
                <a:lnTo>
                  <a:pt x="4960258" y="27641"/>
                </a:lnTo>
                <a:lnTo>
                  <a:pt x="4964870" y="27986"/>
                </a:lnTo>
                <a:lnTo>
                  <a:pt x="4964882" y="27978"/>
                </a:lnTo>
                <a:cubicBezTo>
                  <a:pt x="4969755" y="27908"/>
                  <a:pt x="4974899" y="29284"/>
                  <a:pt x="4979471" y="28790"/>
                </a:cubicBezTo>
                <a:cubicBezTo>
                  <a:pt x="5154578" y="12123"/>
                  <a:pt x="5330536" y="9611"/>
                  <a:pt x="5505974" y="21310"/>
                </a:cubicBezTo>
                <a:cubicBezTo>
                  <a:pt x="5586740" y="25614"/>
                  <a:pt x="5667442" y="25544"/>
                  <a:pt x="5748129" y="23092"/>
                </a:cubicBezTo>
                <a:lnTo>
                  <a:pt x="5892006" y="15658"/>
                </a:lnTo>
                <a:lnTo>
                  <a:pt x="5894187" y="91357"/>
                </a:lnTo>
                <a:cubicBezTo>
                  <a:pt x="5891252" y="119679"/>
                  <a:pt x="5887042" y="148001"/>
                  <a:pt x="5881429" y="176068"/>
                </a:cubicBezTo>
                <a:cubicBezTo>
                  <a:pt x="5868671" y="240494"/>
                  <a:pt x="5878112" y="303645"/>
                  <a:pt x="5888063" y="367433"/>
                </a:cubicBezTo>
                <a:cubicBezTo>
                  <a:pt x="5896291" y="414790"/>
                  <a:pt x="5896291" y="463218"/>
                  <a:pt x="5888063" y="510574"/>
                </a:cubicBezTo>
                <a:cubicBezTo>
                  <a:pt x="5868926" y="612636"/>
                  <a:pt x="5879515" y="714697"/>
                  <a:pt x="5889083" y="815610"/>
                </a:cubicBezTo>
                <a:cubicBezTo>
                  <a:pt x="5901841" y="951224"/>
                  <a:pt x="5908220" y="1085690"/>
                  <a:pt x="5876326" y="1220284"/>
                </a:cubicBezTo>
                <a:cubicBezTo>
                  <a:pt x="5856296" y="1304994"/>
                  <a:pt x="5872754" y="1390981"/>
                  <a:pt x="5883342" y="1475437"/>
                </a:cubicBezTo>
                <a:cubicBezTo>
                  <a:pt x="5891354" y="1538243"/>
                  <a:pt x="5892298" y="1601751"/>
                  <a:pt x="5886149" y="1664761"/>
                </a:cubicBezTo>
                <a:cubicBezTo>
                  <a:pt x="5876836" y="1760329"/>
                  <a:pt x="5880140" y="1856713"/>
                  <a:pt x="5895972" y="1951426"/>
                </a:cubicBezTo>
                <a:cubicBezTo>
                  <a:pt x="5905362" y="2004791"/>
                  <a:pt x="5901727" y="2059623"/>
                  <a:pt x="5885384" y="2111279"/>
                </a:cubicBezTo>
                <a:cubicBezTo>
                  <a:pt x="5861527" y="2185401"/>
                  <a:pt x="5875943" y="2261054"/>
                  <a:pt x="5885384" y="2335942"/>
                </a:cubicBezTo>
                <a:cubicBezTo>
                  <a:pt x="5899545" y="2453440"/>
                  <a:pt x="5916513" y="2570683"/>
                  <a:pt x="5906434" y="2689584"/>
                </a:cubicBezTo>
                <a:cubicBezTo>
                  <a:pt x="5904839" y="2722155"/>
                  <a:pt x="5900310" y="2754521"/>
                  <a:pt x="5892910" y="2786288"/>
                </a:cubicBezTo>
                <a:cubicBezTo>
                  <a:pt x="5859473" y="2908978"/>
                  <a:pt x="5857980" y="3038188"/>
                  <a:pt x="5888573" y="3161618"/>
                </a:cubicBezTo>
                <a:cubicBezTo>
                  <a:pt x="5920978" y="3294426"/>
                  <a:pt x="5914089" y="3426468"/>
                  <a:pt x="5880791" y="3558127"/>
                </a:cubicBezTo>
                <a:cubicBezTo>
                  <a:pt x="5844074" y="3697862"/>
                  <a:pt x="5840847" y="3844294"/>
                  <a:pt x="5871350" y="3985509"/>
                </a:cubicBezTo>
                <a:lnTo>
                  <a:pt x="5884107" y="4141924"/>
                </a:lnTo>
                <a:lnTo>
                  <a:pt x="0" y="4141924"/>
                </a:lnTo>
                <a:lnTo>
                  <a:pt x="0" y="18996"/>
                </a:lnTo>
                <a:lnTo>
                  <a:pt x="114789" y="16636"/>
                </a:lnTo>
                <a:cubicBezTo>
                  <a:pt x="229350" y="12949"/>
                  <a:pt x="343737" y="7904"/>
                  <a:pt x="457838" y="9315"/>
                </a:cubicBezTo>
                <a:cubicBezTo>
                  <a:pt x="553081" y="10444"/>
                  <a:pt x="648070" y="31612"/>
                  <a:pt x="743567" y="27661"/>
                </a:cubicBezTo>
                <a:cubicBezTo>
                  <a:pt x="1032979" y="16089"/>
                  <a:pt x="1322518" y="19899"/>
                  <a:pt x="1611803" y="4799"/>
                </a:cubicBezTo>
                <a:cubicBezTo>
                  <a:pt x="1682301" y="-85"/>
                  <a:pt x="1752927" y="-1238"/>
                  <a:pt x="1823444" y="1329"/>
                </a:cubicBezTo>
                <a:close/>
              </a:path>
            </a:pathLst>
          </a:custGeom>
        </p:spPr>
      </p:pic>
      <p:sp>
        <p:nvSpPr>
          <p:cNvPr id="5" name="ZoneTexte 4">
            <a:extLst>
              <a:ext uri="{FF2B5EF4-FFF2-40B4-BE49-F238E27FC236}">
                <a16:creationId xmlns:a16="http://schemas.microsoft.com/office/drawing/2014/main" id="{72199D85-02EF-631E-D43F-6C8D69FEB168}"/>
              </a:ext>
            </a:extLst>
          </p:cNvPr>
          <p:cNvSpPr txBox="1"/>
          <p:nvPr/>
        </p:nvSpPr>
        <p:spPr>
          <a:xfrm>
            <a:off x="5209638" y="2758752"/>
            <a:ext cx="6486369" cy="1849840"/>
          </a:xfrm>
          <a:prstGeom prst="rect">
            <a:avLst/>
          </a:prstGeom>
        </p:spPr>
        <p:txBody>
          <a:bodyPr vert="horz" lIns="91440" tIns="45720" rIns="91440" bIns="45720" rtlCol="0">
            <a:normAutofit/>
          </a:bodyPr>
          <a:lstStyle/>
          <a:p>
            <a:pPr>
              <a:lnSpc>
                <a:spcPct val="90000"/>
              </a:lnSpc>
              <a:spcAft>
                <a:spcPts val="1000"/>
              </a:spcAft>
            </a:pPr>
            <a:r>
              <a:rPr lang="en-US" sz="1400" dirty="0" err="1">
                <a:effectLst/>
                <a:latin typeface="Arial" panose="020B0604020202020204" pitchFamily="34" charset="0"/>
                <a:cs typeface="Arial" panose="020B0604020202020204" pitchFamily="34" charset="0"/>
              </a:rPr>
              <a:t>Cette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bâtisse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est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une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ancienne</a:t>
            </a:r>
            <a:r>
              <a:rPr lang="en-US" sz="1400" dirty="0">
                <a:effectLst/>
                <a:latin typeface="Arial" panose="020B0604020202020204" pitchFamily="34" charset="0"/>
                <a:cs typeface="Arial" panose="020B0604020202020204" pitchFamily="34" charset="0"/>
              </a:rPr>
              <a:t> auberge </a:t>
            </a:r>
            <a:r>
              <a:rPr lang="en-US" sz="1400" dirty="0" err="1">
                <a:effectLst/>
                <a:latin typeface="Arial" panose="020B0604020202020204" pitchFamily="34" charset="0"/>
                <a:cs typeface="Arial" panose="020B0604020202020204" pitchFamily="34" charset="0"/>
              </a:rPr>
              <a:t>construite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avant</a:t>
            </a:r>
            <a:r>
              <a:rPr lang="en-US" sz="1400" dirty="0">
                <a:effectLst/>
                <a:latin typeface="Arial" panose="020B0604020202020204" pitchFamily="34" charset="0"/>
                <a:cs typeface="Arial" panose="020B0604020202020204" pitchFamily="34" charset="0"/>
              </a:rPr>
              <a:t> 1783 , </a:t>
            </a:r>
          </a:p>
          <a:p>
            <a:pPr>
              <a:lnSpc>
                <a:spcPct val="90000"/>
              </a:lnSpc>
              <a:spcAft>
                <a:spcPts val="1000"/>
              </a:spcAft>
            </a:pPr>
            <a:r>
              <a:rPr lang="en-US" sz="1400" dirty="0" err="1">
                <a:effectLst/>
                <a:latin typeface="Arial" panose="020B0604020202020204" pitchFamily="34" charset="0"/>
                <a:cs typeface="Arial" panose="020B0604020202020204" pitchFamily="34" charset="0"/>
              </a:rPr>
              <a:t>Située</a:t>
            </a:r>
            <a:r>
              <a:rPr lang="en-US" sz="1400" dirty="0">
                <a:effectLst/>
                <a:latin typeface="Arial" panose="020B0604020202020204" pitchFamily="34" charset="0"/>
                <a:cs typeface="Arial" panose="020B0604020202020204" pitchFamily="34" charset="0"/>
              </a:rPr>
              <a:t> sur le CD 51 reliant Champs-sur-Marne à Brie-</a:t>
            </a:r>
            <a:r>
              <a:rPr lang="en-US" sz="1400" dirty="0" err="1">
                <a:effectLst/>
                <a:latin typeface="Arial" panose="020B0604020202020204" pitchFamily="34" charset="0"/>
                <a:cs typeface="Arial" panose="020B0604020202020204" pitchFamily="34" charset="0"/>
              </a:rPr>
              <a:t>comte</a:t>
            </a:r>
            <a:r>
              <a:rPr lang="en-US" sz="1400" dirty="0">
                <a:effectLst/>
                <a:latin typeface="Arial" panose="020B0604020202020204" pitchFamily="34" charset="0"/>
                <a:cs typeface="Arial" panose="020B0604020202020204" pitchFamily="34" charset="0"/>
              </a:rPr>
              <a:t>-Robert, </a:t>
            </a:r>
            <a:r>
              <a:rPr lang="en-US" sz="1400" dirty="0" err="1">
                <a:effectLst/>
                <a:latin typeface="Arial" panose="020B0604020202020204" pitchFamily="34" charset="0"/>
                <a:cs typeface="Arial" panose="020B0604020202020204" pitchFamily="34" charset="0"/>
              </a:rPr>
              <a:t>elle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fut</a:t>
            </a:r>
            <a:r>
              <a:rPr lang="en-US" sz="1400" dirty="0">
                <a:effectLst/>
                <a:latin typeface="Arial" panose="020B0604020202020204" pitchFamily="34" charset="0"/>
                <a:cs typeface="Arial" panose="020B0604020202020204" pitchFamily="34" charset="0"/>
              </a:rPr>
              <a:t> tout </a:t>
            </a:r>
            <a:r>
              <a:rPr lang="en-US" sz="1400" dirty="0" err="1">
                <a:effectLst/>
                <a:latin typeface="Arial" panose="020B0604020202020204" pitchFamily="34" charset="0"/>
                <a:cs typeface="Arial" panose="020B0604020202020204" pitchFamily="34" charset="0"/>
              </a:rPr>
              <a:t>d'abord</a:t>
            </a:r>
            <a:r>
              <a:rPr lang="en-US" sz="1400" dirty="0">
                <a:effectLst/>
                <a:latin typeface="Arial" panose="020B0604020202020204" pitchFamily="34" charset="0"/>
                <a:cs typeface="Arial" panose="020B0604020202020204" pitchFamily="34" charset="0"/>
              </a:rPr>
              <a:t> le restaurant Delaunay / </a:t>
            </a:r>
            <a:r>
              <a:rPr lang="en-US" sz="1400" dirty="0" err="1">
                <a:effectLst/>
                <a:latin typeface="Arial" panose="020B0604020202020204" pitchFamily="34" charset="0"/>
                <a:cs typeface="Arial" panose="020B0604020202020204" pitchFamily="34" charset="0"/>
              </a:rPr>
              <a:t>Hugueville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avant</a:t>
            </a:r>
            <a:r>
              <a:rPr lang="en-US" sz="1400" dirty="0">
                <a:effectLst/>
                <a:latin typeface="Arial" panose="020B0604020202020204" pitchFamily="34" charset="0"/>
                <a:cs typeface="Arial" panose="020B0604020202020204" pitchFamily="34" charset="0"/>
              </a:rPr>
              <a:t> de </a:t>
            </a:r>
            <a:r>
              <a:rPr lang="en-US" sz="1400" dirty="0" err="1">
                <a:effectLst/>
                <a:latin typeface="Arial" panose="020B0604020202020204" pitchFamily="34" charset="0"/>
                <a:cs typeface="Arial" panose="020B0604020202020204" pitchFamily="34" charset="0"/>
              </a:rPr>
              <a:t>s'appeler</a:t>
            </a:r>
            <a:r>
              <a:rPr lang="en-US" sz="1400" dirty="0">
                <a:effectLst/>
                <a:latin typeface="Arial" panose="020B0604020202020204" pitchFamily="34" charset="0"/>
                <a:cs typeface="Arial" panose="020B0604020202020204" pitchFamily="34" charset="0"/>
              </a:rPr>
              <a:t> « la </a:t>
            </a:r>
            <a:r>
              <a:rPr lang="en-US" sz="1400" dirty="0" err="1">
                <a:effectLst/>
                <a:latin typeface="Arial" panose="020B0604020202020204" pitchFamily="34" charset="0"/>
                <a:cs typeface="Arial" panose="020B0604020202020204" pitchFamily="34" charset="0"/>
              </a:rPr>
              <a:t>vieille</a:t>
            </a:r>
            <a:r>
              <a:rPr lang="en-US" sz="1400" dirty="0">
                <a:effectLst/>
                <a:latin typeface="Arial" panose="020B0604020202020204" pitchFamily="34" charset="0"/>
                <a:cs typeface="Arial" panose="020B0604020202020204" pitchFamily="34" charset="0"/>
              </a:rPr>
              <a:t> France ». Le </a:t>
            </a:r>
            <a:r>
              <a:rPr lang="en-US" sz="1400" dirty="0" err="1">
                <a:effectLst/>
                <a:latin typeface="Arial" panose="020B0604020202020204" pitchFamily="34" charset="0"/>
                <a:cs typeface="Arial" panose="020B0604020202020204" pitchFamily="34" charset="0"/>
              </a:rPr>
              <a:t>bâtiment</a:t>
            </a:r>
            <a:r>
              <a:rPr lang="en-US" sz="1400" dirty="0">
                <a:effectLst/>
                <a:latin typeface="Arial" panose="020B0604020202020204" pitchFamily="34" charset="0"/>
                <a:cs typeface="Arial" panose="020B0604020202020204" pitchFamily="34" charset="0"/>
              </a:rPr>
              <a:t> a </a:t>
            </a:r>
            <a:r>
              <a:rPr lang="en-US" sz="1400" dirty="0" err="1">
                <a:effectLst/>
                <a:latin typeface="Arial" panose="020B0604020202020204" pitchFamily="34" charset="0"/>
                <a:cs typeface="Arial" panose="020B0604020202020204" pitchFamily="34" charset="0"/>
              </a:rPr>
              <a:t>conservé</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cette</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activité</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jusqu'en</a:t>
            </a:r>
            <a:r>
              <a:rPr lang="en-US" sz="1400" dirty="0">
                <a:effectLst/>
                <a:latin typeface="Arial" panose="020B0604020202020204" pitchFamily="34" charset="0"/>
                <a:cs typeface="Arial" panose="020B0604020202020204" pitchFamily="34" charset="0"/>
              </a:rPr>
              <a:t> 1960. Il </a:t>
            </a:r>
            <a:r>
              <a:rPr lang="en-US" sz="1400" dirty="0" err="1">
                <a:effectLst/>
                <a:latin typeface="Arial" panose="020B0604020202020204" pitchFamily="34" charset="0"/>
                <a:cs typeface="Arial" panose="020B0604020202020204" pitchFamily="34" charset="0"/>
              </a:rPr>
              <a:t>est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actuellement</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utilisé</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comme</a:t>
            </a:r>
            <a:r>
              <a:rPr lang="en-US" sz="1400" dirty="0">
                <a:effectLst/>
                <a:latin typeface="Arial" panose="020B0604020202020204" pitchFamily="34" charset="0"/>
                <a:cs typeface="Arial" panose="020B0604020202020204" pitchFamily="34" charset="0"/>
              </a:rPr>
              <a:t> habitation.</a:t>
            </a:r>
          </a:p>
          <a:p>
            <a:pPr marR="901700" indent="-228600">
              <a:lnSpc>
                <a:spcPct val="90000"/>
              </a:lnSpc>
              <a:spcBef>
                <a:spcPts val="1120"/>
              </a:spcBef>
              <a:buFont typeface="Arial" panose="020B0604020202020204" pitchFamily="34" charset="0"/>
              <a:buChar char="•"/>
            </a:pPr>
            <a:endParaRPr lang="en-US" sz="2000" dirty="0">
              <a:effectLst/>
            </a:endParaRPr>
          </a:p>
        </p:txBody>
      </p:sp>
      <p:sp>
        <p:nvSpPr>
          <p:cNvPr id="4" name="ZoneTexte 3">
            <a:extLst>
              <a:ext uri="{FF2B5EF4-FFF2-40B4-BE49-F238E27FC236}">
                <a16:creationId xmlns:a16="http://schemas.microsoft.com/office/drawing/2014/main" id="{9D2A9106-F1D9-CCF8-E190-11505074C433}"/>
              </a:ext>
            </a:extLst>
          </p:cNvPr>
          <p:cNvSpPr txBox="1"/>
          <p:nvPr/>
        </p:nvSpPr>
        <p:spPr>
          <a:xfrm>
            <a:off x="3341867" y="316404"/>
            <a:ext cx="5594315" cy="646331"/>
          </a:xfrm>
          <a:prstGeom prst="rect">
            <a:avLst/>
          </a:prstGeom>
          <a:noFill/>
        </p:spPr>
        <p:txBody>
          <a:bodyPr wrap="square" rtlCol="0">
            <a:spAutoFit/>
          </a:bodyPr>
          <a:lstStyle/>
          <a:p>
            <a:pPr algn="ctr">
              <a:spcAft>
                <a:spcPts val="600"/>
              </a:spcAft>
            </a:pPr>
            <a:r>
              <a:rPr lang="fr-FR" sz="3600" dirty="0"/>
              <a:t> </a:t>
            </a:r>
            <a:endParaRPr lang="fr-FR" sz="3600"/>
          </a:p>
        </p:txBody>
      </p:sp>
      <p:pic>
        <p:nvPicPr>
          <p:cNvPr id="3" name="Image 2" descr="Une image contenant plein air, bâtiment, fenêtre, propriété&#10;&#10;Description générée automatiquement">
            <a:extLst>
              <a:ext uri="{FF2B5EF4-FFF2-40B4-BE49-F238E27FC236}">
                <a16:creationId xmlns:a16="http://schemas.microsoft.com/office/drawing/2014/main" id="{19AA1599-73A1-5461-22FE-0E18419821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973" y="3761542"/>
            <a:ext cx="4331845" cy="2889341"/>
          </a:xfrm>
          <a:prstGeom prst="rect">
            <a:avLst/>
          </a:prstGeom>
        </p:spPr>
      </p:pic>
    </p:spTree>
    <p:extLst>
      <p:ext uri="{BB962C8B-B14F-4D97-AF65-F5344CB8AC3E}">
        <p14:creationId xmlns:p14="http://schemas.microsoft.com/office/powerpoint/2010/main" val="3057258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47CC2B-1378-1495-764B-51795437689C}"/>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CD554A14-9D32-CC75-209E-E2819B952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id="{D7DEF6F4-E8E1-B1DB-0B06-58A617339A87}"/>
              </a:ext>
            </a:extLst>
          </p:cNvPr>
          <p:cNvSpPr txBox="1"/>
          <p:nvPr/>
        </p:nvSpPr>
        <p:spPr>
          <a:xfrm>
            <a:off x="6501809" y="365125"/>
            <a:ext cx="4851990" cy="206808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b="1" kern="1200" dirty="0">
                <a:solidFill>
                  <a:schemeClr val="tx1"/>
                </a:solidFill>
                <a:latin typeface="+mj-lt"/>
                <a:ea typeface="+mj-ea"/>
                <a:cs typeface="+mj-cs"/>
              </a:rPr>
              <a:t>        La </a:t>
            </a:r>
            <a:r>
              <a:rPr lang="en-US" sz="5400" b="1" dirty="0" err="1">
                <a:latin typeface="+mj-lt"/>
                <a:ea typeface="+mj-ea"/>
                <a:cs typeface="+mj-cs"/>
              </a:rPr>
              <a:t>ferme</a:t>
            </a:r>
            <a:r>
              <a:rPr lang="en-US" sz="5400" b="1" dirty="0">
                <a:latin typeface="+mj-lt"/>
                <a:ea typeface="+mj-ea"/>
                <a:cs typeface="+mj-cs"/>
              </a:rPr>
              <a:t> Meunier</a:t>
            </a:r>
            <a:endParaRPr lang="en-US" sz="5400" b="1" kern="1200" dirty="0">
              <a:solidFill>
                <a:schemeClr val="tx1"/>
              </a:solidFill>
              <a:latin typeface="+mj-lt"/>
              <a:ea typeface="+mj-ea"/>
              <a:cs typeface="+mj-cs"/>
            </a:endParaRPr>
          </a:p>
        </p:txBody>
      </p:sp>
      <p:sp>
        <p:nvSpPr>
          <p:cNvPr id="46" name="sketch line">
            <a:extLst>
              <a:ext uri="{FF2B5EF4-FFF2-40B4-BE49-F238E27FC236}">
                <a16:creationId xmlns:a16="http://schemas.microsoft.com/office/drawing/2014/main" id="{F878327B-178B-1378-6872-1102E49012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579272"/>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1" descr="Une image contenant carte, texte, Plan&#10;&#10;Description générée automatiquement">
            <a:extLst>
              <a:ext uri="{FF2B5EF4-FFF2-40B4-BE49-F238E27FC236}">
                <a16:creationId xmlns:a16="http://schemas.microsoft.com/office/drawing/2014/main" id="{47E2CEF5-1691-18EA-5AE1-138F07C33D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354" y="163459"/>
            <a:ext cx="3430337" cy="2269752"/>
          </a:xfrm>
          <a:prstGeom prst="rect">
            <a:avLst/>
          </a:prstGeom>
        </p:spPr>
      </p:pic>
      <p:pic>
        <p:nvPicPr>
          <p:cNvPr id="3" name="Image 2" descr="Une image contenant carte, diagramme, texte, Plan&#10;&#10;Description générée automatiquement">
            <a:extLst>
              <a:ext uri="{FF2B5EF4-FFF2-40B4-BE49-F238E27FC236}">
                <a16:creationId xmlns:a16="http://schemas.microsoft.com/office/drawing/2014/main" id="{BB98A742-5124-EDA1-2358-8BE02C340C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2949" y="163459"/>
            <a:ext cx="2094078" cy="2269753"/>
          </a:xfrm>
          <a:prstGeom prst="rect">
            <a:avLst/>
          </a:prstGeom>
        </p:spPr>
      </p:pic>
      <p:pic>
        <p:nvPicPr>
          <p:cNvPr id="6" name="Image 5" descr="Une image contenant plein air, bâtiment, cheval, ciel&#10;&#10;Description générée automatiquement">
            <a:extLst>
              <a:ext uri="{FF2B5EF4-FFF2-40B4-BE49-F238E27FC236}">
                <a16:creationId xmlns:a16="http://schemas.microsoft.com/office/drawing/2014/main" id="{8AC39E76-1D5C-D841-ED38-2C68F9E48D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2627" y="2609589"/>
            <a:ext cx="3148570" cy="2001883"/>
          </a:xfrm>
          <a:prstGeom prst="rect">
            <a:avLst/>
          </a:prstGeom>
        </p:spPr>
      </p:pic>
      <p:pic>
        <p:nvPicPr>
          <p:cNvPr id="11" name="Image 10" descr="Une image contenant bâtiment, cheval, texte, plein air&#10;&#10;Description générée automatiquement">
            <a:extLst>
              <a:ext uri="{FF2B5EF4-FFF2-40B4-BE49-F238E27FC236}">
                <a16:creationId xmlns:a16="http://schemas.microsoft.com/office/drawing/2014/main" id="{60FEC3FF-D13B-BFD8-E432-FB6538D3EF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5377" y="2609589"/>
            <a:ext cx="3148570" cy="1999168"/>
          </a:xfrm>
          <a:prstGeom prst="rect">
            <a:avLst/>
          </a:prstGeom>
        </p:spPr>
      </p:pic>
      <p:sp>
        <p:nvSpPr>
          <p:cNvPr id="13" name="ZoneTexte 12">
            <a:extLst>
              <a:ext uri="{FF2B5EF4-FFF2-40B4-BE49-F238E27FC236}">
                <a16:creationId xmlns:a16="http://schemas.microsoft.com/office/drawing/2014/main" id="{B8244AA1-7E53-432F-E008-5369F5013146}"/>
              </a:ext>
            </a:extLst>
          </p:cNvPr>
          <p:cNvSpPr txBox="1"/>
          <p:nvPr/>
        </p:nvSpPr>
        <p:spPr>
          <a:xfrm>
            <a:off x="6819877" y="3218810"/>
            <a:ext cx="5118775" cy="708912"/>
          </a:xfrm>
          <a:prstGeom prst="rect">
            <a:avLst/>
          </a:prstGeom>
          <a:noFill/>
        </p:spPr>
        <p:txBody>
          <a:bodyPr wrap="square">
            <a:spAutoFit/>
          </a:bodyPr>
          <a:lstStyle/>
          <a:p>
            <a:pPr algn="just">
              <a:lnSpc>
                <a:spcPct val="115000"/>
              </a:lnSpc>
              <a:spcAft>
                <a:spcPts val="1000"/>
              </a:spcAft>
            </a:pPr>
            <a:r>
              <a:rPr lang="fr-FR" dirty="0">
                <a:latin typeface="Arial" panose="020B0604020202020204" pitchFamily="34" charset="0"/>
                <a:ea typeface="Times New Roman" panose="02020603050405020304" pitchFamily="18" charset="0"/>
                <a:cs typeface="Times New Roman" panose="02020603050405020304" pitchFamily="18" charset="0"/>
              </a:rPr>
              <a:t>Ensemble de bâtiments constituant l’une des 3 fermes de l’entreprise </a:t>
            </a:r>
            <a:r>
              <a:rPr lang="fr-FR" dirty="0" err="1">
                <a:latin typeface="Arial" panose="020B0604020202020204" pitchFamily="34" charset="0"/>
                <a:ea typeface="Times New Roman" panose="02020603050405020304" pitchFamily="18" charset="0"/>
                <a:cs typeface="Times New Roman" panose="02020603050405020304" pitchFamily="18" charset="0"/>
              </a:rPr>
              <a:t>Menier</a:t>
            </a:r>
            <a:r>
              <a:rPr lang="fr-FR" dirty="0">
                <a:latin typeface="Arial" panose="020B0604020202020204" pitchFamily="34" charset="0"/>
                <a:ea typeface="Times New Roman" panose="02020603050405020304" pitchFamily="18" charset="0"/>
                <a:cs typeface="Times New Roman" panose="02020603050405020304" pitchFamily="18" charset="0"/>
              </a:rPr>
              <a:t> de Noisiel  </a:t>
            </a:r>
            <a:endParaRPr lang="fr-FR"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4" name="Image 13" descr="Une image contenant plein air, Véhicule terrestre, véhicule, roue&#10;&#10;Description générée automatiquement">
            <a:extLst>
              <a:ext uri="{FF2B5EF4-FFF2-40B4-BE49-F238E27FC236}">
                <a16:creationId xmlns:a16="http://schemas.microsoft.com/office/drawing/2014/main" id="{63F239FD-ABC3-062D-F3B4-6FBDAF47BF1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01002" y="4671522"/>
            <a:ext cx="3131820" cy="2087880"/>
          </a:xfrm>
          <a:prstGeom prst="rect">
            <a:avLst/>
          </a:prstGeom>
        </p:spPr>
      </p:pic>
      <p:pic>
        <p:nvPicPr>
          <p:cNvPr id="16" name="Image 15" descr="Une image contenant plein air, herbe, plante, arbre&#10;&#10;Description générée automatiquement">
            <a:extLst>
              <a:ext uri="{FF2B5EF4-FFF2-40B4-BE49-F238E27FC236}">
                <a16:creationId xmlns:a16="http://schemas.microsoft.com/office/drawing/2014/main" id="{109A3570-86C6-5B98-12C2-07714D9DFA2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5377" y="4674259"/>
            <a:ext cx="3131820" cy="2089132"/>
          </a:xfrm>
          <a:prstGeom prst="rect">
            <a:avLst/>
          </a:prstGeom>
        </p:spPr>
      </p:pic>
    </p:spTree>
    <p:extLst>
      <p:ext uri="{BB962C8B-B14F-4D97-AF65-F5344CB8AC3E}">
        <p14:creationId xmlns:p14="http://schemas.microsoft.com/office/powerpoint/2010/main" val="3121261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2FBBC5-B47E-A471-8076-F3F62FDD9F60}"/>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745F426D-F1BD-A994-3ED8-6F043C6D5A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id="{F0AA6002-AB9C-9065-4CD8-0B9D43D2F543}"/>
              </a:ext>
            </a:extLst>
          </p:cNvPr>
          <p:cNvSpPr txBox="1"/>
          <p:nvPr/>
        </p:nvSpPr>
        <p:spPr>
          <a:xfrm>
            <a:off x="6513577" y="0"/>
            <a:ext cx="4851990" cy="206808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b="1" kern="1200">
                <a:solidFill>
                  <a:schemeClr val="tx1"/>
                </a:solidFill>
                <a:latin typeface="+mj-lt"/>
                <a:ea typeface="+mj-ea"/>
                <a:cs typeface="+mj-cs"/>
              </a:rPr>
              <a:t>        La </a:t>
            </a:r>
            <a:r>
              <a:rPr lang="en-US" sz="5400" b="1">
                <a:latin typeface="+mj-lt"/>
                <a:ea typeface="+mj-ea"/>
                <a:cs typeface="+mj-cs"/>
              </a:rPr>
              <a:t>place de la pompe</a:t>
            </a:r>
            <a:endParaRPr lang="en-US" sz="5400" b="1" kern="1200" dirty="0">
              <a:solidFill>
                <a:schemeClr val="tx1"/>
              </a:solidFill>
              <a:latin typeface="+mj-lt"/>
              <a:ea typeface="+mj-ea"/>
              <a:cs typeface="+mj-cs"/>
            </a:endParaRPr>
          </a:p>
        </p:txBody>
      </p:sp>
      <p:sp>
        <p:nvSpPr>
          <p:cNvPr id="46" name="sketch line">
            <a:extLst>
              <a:ext uri="{FF2B5EF4-FFF2-40B4-BE49-F238E27FC236}">
                <a16:creationId xmlns:a16="http://schemas.microsoft.com/office/drawing/2014/main" id="{24DCF1B6-8E5E-5ACC-C157-FFEBA8392D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579272"/>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descr="Une image contenant plein air, herbe, grave, plante&#10;&#10;Description générée automatiquement">
            <a:extLst>
              <a:ext uri="{FF2B5EF4-FFF2-40B4-BE49-F238E27FC236}">
                <a16:creationId xmlns:a16="http://schemas.microsoft.com/office/drawing/2014/main" id="{B34A5CC0-1207-7D4A-5E3C-C743BC72AC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864983" y="777470"/>
            <a:ext cx="2988945" cy="1992630"/>
          </a:xfrm>
          <a:prstGeom prst="rect">
            <a:avLst/>
          </a:prstGeom>
        </p:spPr>
      </p:pic>
      <p:pic>
        <p:nvPicPr>
          <p:cNvPr id="6" name="Image 5" descr="Une image contenant plein air, bâtiment, vélo, arbre&#10;&#10;Description générée automatiquement">
            <a:extLst>
              <a:ext uri="{FF2B5EF4-FFF2-40B4-BE49-F238E27FC236}">
                <a16:creationId xmlns:a16="http://schemas.microsoft.com/office/drawing/2014/main" id="{A4C9A138-AD25-F551-DD50-7FB51ED81A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3623" y="3403299"/>
            <a:ext cx="5052148" cy="3170156"/>
          </a:xfrm>
          <a:prstGeom prst="rect">
            <a:avLst/>
          </a:prstGeom>
        </p:spPr>
      </p:pic>
      <p:sp>
        <p:nvSpPr>
          <p:cNvPr id="14" name="Rectangle 6">
            <a:extLst>
              <a:ext uri="{FF2B5EF4-FFF2-40B4-BE49-F238E27FC236}">
                <a16:creationId xmlns:a16="http://schemas.microsoft.com/office/drawing/2014/main" id="{67AA1ACC-876B-44B9-E6F4-1B3BABF06588}"/>
              </a:ext>
            </a:extLst>
          </p:cNvPr>
          <p:cNvSpPr>
            <a:spLocks noChangeArrowheads="1"/>
          </p:cNvSpPr>
          <p:nvPr/>
        </p:nvSpPr>
        <p:spPr bwMode="auto">
          <a:xfrm>
            <a:off x="6148520" y="2586788"/>
            <a:ext cx="5436201" cy="3939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kumimoji="0" lang="fr-FR" altLang="fr-FR"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Elle était l'ancien et unique point d'apport public d'eau potable. Elle suppléait les différents puits privés du village.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eaLnBrk="0" fontAlgn="base" hangingPunct="0">
              <a:spcBef>
                <a:spcPct val="0"/>
              </a:spcBef>
              <a:spcAft>
                <a:spcPct val="0"/>
              </a:spcAft>
            </a:pPr>
            <a:r>
              <a:rPr kumimoji="0" lang="fr-FR" altLang="fr-FR"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Aujourd</a:t>
            </a:r>
            <a:r>
              <a:rPr kumimoji="0" lang="fr-FR" altLang="fr-FR" sz="12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kumimoji="0" lang="fr-FR" altLang="fr-FR"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hui, il suffit de tourner le robinet et l</a:t>
            </a:r>
            <a:r>
              <a:rPr kumimoji="0" lang="fr-FR" altLang="fr-FR" sz="12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kumimoji="0" lang="fr-FR" altLang="fr-FR"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eau arrive directement dans votre verre, mais il y a 70 ans, les Emerainvillois du bourg allaient chercher l</a:t>
            </a:r>
            <a:r>
              <a:rPr kumimoji="0" lang="fr-FR" altLang="fr-FR" sz="12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kumimoji="0" lang="fr-FR" altLang="fr-FR"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eau </a:t>
            </a:r>
            <a:r>
              <a:rPr kumimoji="0" lang="fr-FR" altLang="fr-FR" sz="12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Arial" panose="020B0604020202020204" pitchFamily="34" charset="0"/>
              </a:rPr>
              <a:t>à</a:t>
            </a:r>
            <a:r>
              <a:rPr kumimoji="0" lang="fr-FR" altLang="fr-FR"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la pompe au centre du village (place de la pompe).</a:t>
            </a:r>
            <a:endParaRPr kumimoji="0" lang="fr-FR" altLang="fr-FR"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Cette pompe aspirante et foulante était située sur une nappe phréatique. Grâce à un levier mû manuellement, le liquide, d'abord aspiré dans le corps de la pompe, par l'ascension du piston était ensuite refoulé dans celui-ci par un tuyau latéral.</a:t>
            </a: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C'est en 1956 qu'est arrivée l'eau courante dans les foyers d'Emerainville provoquant la fin de l’utilisation de la pompe du bourg.</a:t>
            </a: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Ces pompes, installées dans la rue principale du village, étaient souvent situées au centre d’une place, elles constituaient un lieu majeur de la sociabilité villageoise, vers lequel convergeaient matin et soir principalement les ménagères et les enfants, un lieu d’échanges, de discussions et parfois de conflits.</a:t>
            </a: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15" name="Image 14" descr="Une image contenant texte, diagramme, Police, ligne&#10;&#10;Description générée automatiquement">
            <a:extLst>
              <a:ext uri="{FF2B5EF4-FFF2-40B4-BE49-F238E27FC236}">
                <a16:creationId xmlns:a16="http://schemas.microsoft.com/office/drawing/2014/main" id="{B866DABA-836B-A92B-9FBD-7BCC227C2E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111" y="279312"/>
            <a:ext cx="3010411" cy="2988946"/>
          </a:xfrm>
          <a:prstGeom prst="rect">
            <a:avLst/>
          </a:prstGeom>
        </p:spPr>
      </p:pic>
    </p:spTree>
    <p:extLst>
      <p:ext uri="{BB962C8B-B14F-4D97-AF65-F5344CB8AC3E}">
        <p14:creationId xmlns:p14="http://schemas.microsoft.com/office/powerpoint/2010/main" val="282896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5DD315-F5EB-4843-A95A-431CB0E66D8C}"/>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3CEDF029-2A94-CE6E-1E59-8E97F137C5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id="{B4ECA1D2-386C-57E2-BF0A-FEB94A0880F3}"/>
              </a:ext>
            </a:extLst>
          </p:cNvPr>
          <p:cNvSpPr txBox="1"/>
          <p:nvPr/>
        </p:nvSpPr>
        <p:spPr>
          <a:xfrm>
            <a:off x="6513577" y="0"/>
            <a:ext cx="4851990" cy="206808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b="1" kern="1200" dirty="0">
                <a:solidFill>
                  <a:schemeClr val="tx1"/>
                </a:solidFill>
                <a:latin typeface="+mj-lt"/>
                <a:ea typeface="+mj-ea"/>
                <a:cs typeface="+mj-cs"/>
              </a:rPr>
              <a:t>        La </a:t>
            </a:r>
            <a:r>
              <a:rPr lang="en-US" sz="5400" b="1" kern="1200" dirty="0" err="1">
                <a:solidFill>
                  <a:schemeClr val="tx1"/>
                </a:solidFill>
                <a:latin typeface="+mj-lt"/>
                <a:ea typeface="+mj-ea"/>
                <a:cs typeface="+mj-cs"/>
              </a:rPr>
              <a:t>maison</a:t>
            </a:r>
            <a:r>
              <a:rPr lang="en-US" sz="5400" b="1" kern="1200" dirty="0">
                <a:solidFill>
                  <a:schemeClr val="tx1"/>
                </a:solidFill>
                <a:latin typeface="+mj-lt"/>
                <a:ea typeface="+mj-ea"/>
                <a:cs typeface="+mj-cs"/>
              </a:rPr>
              <a:t> AURIBAULT</a:t>
            </a:r>
          </a:p>
        </p:txBody>
      </p:sp>
      <p:sp>
        <p:nvSpPr>
          <p:cNvPr id="46" name="sketch line">
            <a:extLst>
              <a:ext uri="{FF2B5EF4-FFF2-40B4-BE49-F238E27FC236}">
                <a16:creationId xmlns:a16="http://schemas.microsoft.com/office/drawing/2014/main" id="{0C07368E-319F-2715-013B-4B046571B9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579272"/>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
            <a:extLst>
              <a:ext uri="{FF2B5EF4-FFF2-40B4-BE49-F238E27FC236}">
                <a16:creationId xmlns:a16="http://schemas.microsoft.com/office/drawing/2014/main" id="{F80D8609-7149-ABCC-0486-F3D377F731F4}"/>
              </a:ext>
            </a:extLst>
          </p:cNvPr>
          <p:cNvSpPr>
            <a:spLocks noChangeArrowheads="1"/>
          </p:cNvSpPr>
          <p:nvPr/>
        </p:nvSpPr>
        <p:spPr bwMode="auto">
          <a:xfrm>
            <a:off x="6148520" y="4341114"/>
            <a:ext cx="543620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kumimoji="0" lang="fr-FR" altLang="fr-FR"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0E775137-25E4-5B24-1C1B-1BC09CA02F6D}"/>
              </a:ext>
            </a:extLst>
          </p:cNvPr>
          <p:cNvSpPr txBox="1"/>
          <p:nvPr/>
        </p:nvSpPr>
        <p:spPr>
          <a:xfrm>
            <a:off x="6043481" y="2824801"/>
            <a:ext cx="5528232" cy="1777603"/>
          </a:xfrm>
          <a:prstGeom prst="rect">
            <a:avLst/>
          </a:prstGeom>
          <a:noFill/>
        </p:spPr>
        <p:txBody>
          <a:bodyPr wrap="square">
            <a:spAutoFit/>
          </a:bodyPr>
          <a:lstStyle/>
          <a:p>
            <a:pPr algn="just">
              <a:lnSpc>
                <a:spcPct val="115000"/>
              </a:lnSpc>
              <a:spcAft>
                <a:spcPts val="1000"/>
              </a:spcAft>
            </a:pPr>
            <a:r>
              <a:rPr lang="fr-FR" sz="1200" dirty="0">
                <a:effectLst/>
                <a:latin typeface="Arial" panose="020B0604020202020204" pitchFamily="34" charset="0"/>
                <a:ea typeface="Times New Roman" panose="02020603050405020304" pitchFamily="18" charset="0"/>
                <a:cs typeface="Times New Roman" panose="02020603050405020304" pitchFamily="18" charset="0"/>
              </a:rPr>
              <a:t>Suzanne GATELLIER habitait cette maison avec son mari Roger AURIBAULT. Cette famille était entrée en résistance en 1940 lors de la dernière guerre en organisant des réunions clandestines. Elle a accueilli des résistants évadés de COMPIEGNE en 40 ainsi qu'un technicien radio, Eugène GRANET . Suzanne et Roger seront arrêtés, séparément, en mai44. Suzanne sera déportée par le dernier convoi du 15 août 44 pour R AVENSBRÜCK. Elle sera seule à revenir dans sa maison pour y retrouver sa fille, restée chez ses grands-parents à PONTAULT -COMBAULT. Elle décèdera en janvier 2016 après avoir occupé </a:t>
            </a:r>
            <a:endParaRPr lang="fr-FR"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Image 4" descr="Une image contenant carte, texte, Plan, schématique&#10;&#10;Description générée automatiquement">
            <a:extLst>
              <a:ext uri="{FF2B5EF4-FFF2-40B4-BE49-F238E27FC236}">
                <a16:creationId xmlns:a16="http://schemas.microsoft.com/office/drawing/2014/main" id="{54DC4792-6DA4-7388-725A-1446BCD660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129" y="502822"/>
            <a:ext cx="3302622" cy="2273116"/>
          </a:xfrm>
          <a:prstGeom prst="rect">
            <a:avLst/>
          </a:prstGeom>
        </p:spPr>
      </p:pic>
      <p:pic>
        <p:nvPicPr>
          <p:cNvPr id="7" name="Image 6" descr="Une image contenant texte, carte, diagramme, Plan&#10;&#10;Description générée automatiquement">
            <a:extLst>
              <a:ext uri="{FF2B5EF4-FFF2-40B4-BE49-F238E27FC236}">
                <a16:creationId xmlns:a16="http://schemas.microsoft.com/office/drawing/2014/main" id="{8E063BB2-EBAF-4F1E-5E8B-1C61EBBA39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2339" y="502822"/>
            <a:ext cx="2301073" cy="2273116"/>
          </a:xfrm>
          <a:prstGeom prst="rect">
            <a:avLst/>
          </a:prstGeom>
        </p:spPr>
      </p:pic>
      <p:pic>
        <p:nvPicPr>
          <p:cNvPr id="8" name="Image 7" descr="Une image contenant plein air, bâtiment, fenêtre, maison&#10;&#10;Description générée automatiquement">
            <a:extLst>
              <a:ext uri="{FF2B5EF4-FFF2-40B4-BE49-F238E27FC236}">
                <a16:creationId xmlns:a16="http://schemas.microsoft.com/office/drawing/2014/main" id="{DC8A2CC2-C22D-4EFD-CCDE-823BE0903D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660" y="2842981"/>
            <a:ext cx="5552943" cy="3858040"/>
          </a:xfrm>
          <a:prstGeom prst="rect">
            <a:avLst/>
          </a:prstGeom>
        </p:spPr>
      </p:pic>
    </p:spTree>
    <p:extLst>
      <p:ext uri="{BB962C8B-B14F-4D97-AF65-F5344CB8AC3E}">
        <p14:creationId xmlns:p14="http://schemas.microsoft.com/office/powerpoint/2010/main" val="1873152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9E093B-6D45-6B4D-155C-0AEB56691950}"/>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E34256D9-52EC-50C1-B663-C300BEBFD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id="{17111FE0-857E-D8E8-1ADD-27EE0C4FDA31}"/>
              </a:ext>
            </a:extLst>
          </p:cNvPr>
          <p:cNvSpPr txBox="1"/>
          <p:nvPr/>
        </p:nvSpPr>
        <p:spPr>
          <a:xfrm>
            <a:off x="6513577" y="0"/>
            <a:ext cx="4851990" cy="206808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b="1" kern="1200" dirty="0">
                <a:solidFill>
                  <a:schemeClr val="tx1"/>
                </a:solidFill>
                <a:latin typeface="+mj-lt"/>
                <a:ea typeface="+mj-ea"/>
                <a:cs typeface="+mj-cs"/>
              </a:rPr>
              <a:t>        La prison</a:t>
            </a:r>
          </a:p>
        </p:txBody>
      </p:sp>
      <p:sp>
        <p:nvSpPr>
          <p:cNvPr id="46" name="sketch line">
            <a:extLst>
              <a:ext uri="{FF2B5EF4-FFF2-40B4-BE49-F238E27FC236}">
                <a16:creationId xmlns:a16="http://schemas.microsoft.com/office/drawing/2014/main" id="{AA13353D-8274-ED3F-98BE-98A02EAEC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579272"/>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
            <a:extLst>
              <a:ext uri="{FF2B5EF4-FFF2-40B4-BE49-F238E27FC236}">
                <a16:creationId xmlns:a16="http://schemas.microsoft.com/office/drawing/2014/main" id="{D35671E7-AFB2-1B5D-3589-452FA5345C62}"/>
              </a:ext>
            </a:extLst>
          </p:cNvPr>
          <p:cNvSpPr>
            <a:spLocks noChangeArrowheads="1"/>
          </p:cNvSpPr>
          <p:nvPr/>
        </p:nvSpPr>
        <p:spPr bwMode="auto">
          <a:xfrm>
            <a:off x="6148520" y="4341114"/>
            <a:ext cx="543620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kumimoji="0" lang="fr-FR" altLang="fr-FR"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F5C6762A-64A5-B80E-EE72-85997F73F5A5}"/>
              </a:ext>
            </a:extLst>
          </p:cNvPr>
          <p:cNvSpPr txBox="1"/>
          <p:nvPr/>
        </p:nvSpPr>
        <p:spPr>
          <a:xfrm>
            <a:off x="6094476" y="2996726"/>
            <a:ext cx="5427301" cy="3325975"/>
          </a:xfrm>
          <a:prstGeom prst="rect">
            <a:avLst/>
          </a:prstGeom>
          <a:noFill/>
        </p:spPr>
        <p:txBody>
          <a:bodyPr wrap="square">
            <a:spAutoFit/>
          </a:bodyPr>
          <a:lstStyle/>
          <a:p>
            <a:pPr algn="just">
              <a:lnSpc>
                <a:spcPct val="115000"/>
              </a:lnSpc>
              <a:spcAft>
                <a:spcPts val="1000"/>
              </a:spcAft>
            </a:pPr>
            <a:r>
              <a:rPr lang="fr-FR"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fr-FR"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cette époque la consommation d'alcool était souvent excessive, le rôle du garde-champêtre* était de placer celui qui avait trop bu dans la prison, petit local de 4m2 pour y passer la nuit, couché sur la paille. Il devenait alors, l’attraction des enfants du village qui allaient se moquer de lui.</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L’origine de cette mesure privative de liberté remonte à une loi française du 23 janvier 1873, dite Loi Roussel tendant à réprimer l’ivresse publique.</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Art. 11. Toute personne trouvée en état d’ivresse dans les rues, chemins, places, cafés, cabarets ou autres lieux publics, pourra être, par mesure de police, conduite à ses frais au poste le plus voisin pour y être retenue jusqu’à ce qu’elle ait recouvré sa raison.</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 garde champêtre intervenait en matière de police rurale. Il exécutait, sous l’autorité du </a:t>
            </a:r>
            <a:r>
              <a:rPr lang="fr-FR"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Maire,des</a:t>
            </a:r>
            <a:r>
              <a:rPr lang="fr-FR"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missions de prévention et de surveillance du bon ordre, de la tranquillité, de sécurité et de salubrité publiques.</a:t>
            </a:r>
            <a:r>
              <a:rPr lang="fr-FR" sz="1200" dirty="0">
                <a:effectLst/>
                <a:latin typeface="Arial" panose="020B0604020202020204" pitchFamily="34" charset="0"/>
                <a:ea typeface="Times New Roman" panose="02020603050405020304" pitchFamily="18" charset="0"/>
                <a:cs typeface="Arial" panose="020B0604020202020204" pitchFamily="34" charset="0"/>
              </a:rPr>
              <a:t> </a:t>
            </a:r>
          </a:p>
        </p:txBody>
      </p:sp>
      <p:pic>
        <p:nvPicPr>
          <p:cNvPr id="6" name="Image 5" descr="Une image contenant texte, diagramme, carte, Plan&#10;&#10;Description générée automatiquement">
            <a:extLst>
              <a:ext uri="{FF2B5EF4-FFF2-40B4-BE49-F238E27FC236}">
                <a16:creationId xmlns:a16="http://schemas.microsoft.com/office/drawing/2014/main" id="{633424A6-A08B-9752-454E-91BC4C43D9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6602" y="275960"/>
            <a:ext cx="2984721" cy="2799492"/>
          </a:xfrm>
          <a:prstGeom prst="rect">
            <a:avLst/>
          </a:prstGeom>
        </p:spPr>
      </p:pic>
      <p:pic>
        <p:nvPicPr>
          <p:cNvPr id="9" name="Image 8" descr="Une image contenant plein air, ciel, bâtiment, arbre&#10;&#10;Description générée automatiquement">
            <a:extLst>
              <a:ext uri="{FF2B5EF4-FFF2-40B4-BE49-F238E27FC236}">
                <a16:creationId xmlns:a16="http://schemas.microsoft.com/office/drawing/2014/main" id="{0E0A063C-139C-3169-5060-0F31E984E9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797" y="3171783"/>
            <a:ext cx="5554980" cy="3526790"/>
          </a:xfrm>
          <a:prstGeom prst="rect">
            <a:avLst/>
          </a:prstGeom>
        </p:spPr>
      </p:pic>
    </p:spTree>
    <p:extLst>
      <p:ext uri="{BB962C8B-B14F-4D97-AF65-F5344CB8AC3E}">
        <p14:creationId xmlns:p14="http://schemas.microsoft.com/office/powerpoint/2010/main" val="3242786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215B04-0AAA-64E1-9F55-CD37BF57CE05}"/>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81BBAF22-FD16-8638-AADF-806F623048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id="{F66E0F4B-EDC1-BC92-0F75-C7A8B0CEDF98}"/>
              </a:ext>
            </a:extLst>
          </p:cNvPr>
          <p:cNvSpPr txBox="1"/>
          <p:nvPr/>
        </p:nvSpPr>
        <p:spPr>
          <a:xfrm>
            <a:off x="6513577" y="0"/>
            <a:ext cx="4851990" cy="206808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b="1" kern="1200" dirty="0">
                <a:solidFill>
                  <a:schemeClr val="tx1"/>
                </a:solidFill>
                <a:latin typeface="+mj-lt"/>
                <a:ea typeface="+mj-ea"/>
                <a:cs typeface="+mj-cs"/>
              </a:rPr>
              <a:t>        La </a:t>
            </a:r>
            <a:r>
              <a:rPr lang="en-US" sz="5400" b="1" dirty="0" err="1">
                <a:latin typeface="+mj-lt"/>
                <a:ea typeface="+mj-ea"/>
                <a:cs typeface="+mj-cs"/>
              </a:rPr>
              <a:t>Mairie</a:t>
            </a:r>
            <a:endParaRPr lang="en-US" sz="5400" b="1" kern="1200" dirty="0">
              <a:solidFill>
                <a:schemeClr val="tx1"/>
              </a:solidFill>
              <a:latin typeface="+mj-lt"/>
              <a:ea typeface="+mj-ea"/>
              <a:cs typeface="+mj-cs"/>
            </a:endParaRPr>
          </a:p>
        </p:txBody>
      </p:sp>
      <p:sp>
        <p:nvSpPr>
          <p:cNvPr id="46" name="sketch line">
            <a:extLst>
              <a:ext uri="{FF2B5EF4-FFF2-40B4-BE49-F238E27FC236}">
                <a16:creationId xmlns:a16="http://schemas.microsoft.com/office/drawing/2014/main" id="{59112CED-E782-0C41-14AA-ED5EEDA9B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579272"/>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
            <a:extLst>
              <a:ext uri="{FF2B5EF4-FFF2-40B4-BE49-F238E27FC236}">
                <a16:creationId xmlns:a16="http://schemas.microsoft.com/office/drawing/2014/main" id="{6E410DF5-CE99-804F-E4AE-BB5E544C6094}"/>
              </a:ext>
            </a:extLst>
          </p:cNvPr>
          <p:cNvSpPr>
            <a:spLocks noChangeArrowheads="1"/>
          </p:cNvSpPr>
          <p:nvPr/>
        </p:nvSpPr>
        <p:spPr bwMode="auto">
          <a:xfrm>
            <a:off x="6148520" y="4341114"/>
            <a:ext cx="543620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kumimoji="0" lang="fr-FR" altLang="fr-FR"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2" name="Image 1" descr="Une image contenant texte, diagramme, carte, Plan&#10;&#10;Description générée automatiquement">
            <a:extLst>
              <a:ext uri="{FF2B5EF4-FFF2-40B4-BE49-F238E27FC236}">
                <a16:creationId xmlns:a16="http://schemas.microsoft.com/office/drawing/2014/main" id="{F5BCE3BB-E199-B7D1-C716-95931330AE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9797" y="3978436"/>
            <a:ext cx="2498773" cy="2344265"/>
          </a:xfrm>
          <a:prstGeom prst="rect">
            <a:avLst/>
          </a:prstGeom>
        </p:spPr>
      </p:pic>
      <p:pic>
        <p:nvPicPr>
          <p:cNvPr id="4" name="Image 3" descr="Une image contenant plein air, arbre, ciel, bâtiment&#10;&#10;Description générée automatiquement">
            <a:extLst>
              <a:ext uri="{FF2B5EF4-FFF2-40B4-BE49-F238E27FC236}">
                <a16:creationId xmlns:a16="http://schemas.microsoft.com/office/drawing/2014/main" id="{9500B551-799B-240C-3AD7-AB10CAAB5C5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2091" y="152206"/>
            <a:ext cx="5802724" cy="3674024"/>
          </a:xfrm>
          <a:prstGeom prst="rect">
            <a:avLst/>
          </a:prstGeom>
          <a:noFill/>
          <a:ln>
            <a:noFill/>
          </a:ln>
        </p:spPr>
      </p:pic>
      <p:pic>
        <p:nvPicPr>
          <p:cNvPr id="5" name="Image 4" descr="Une image contenant plein air, arbre, ciel, Poubelle&#10;&#10;Description générée automatiquement">
            <a:extLst>
              <a:ext uri="{FF2B5EF4-FFF2-40B4-BE49-F238E27FC236}">
                <a16:creationId xmlns:a16="http://schemas.microsoft.com/office/drawing/2014/main" id="{45BE9B5B-AF87-89D3-AC56-33CBED3484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712" y="3978436"/>
            <a:ext cx="3514917" cy="2344265"/>
          </a:xfrm>
          <a:prstGeom prst="rect">
            <a:avLst/>
          </a:prstGeom>
        </p:spPr>
      </p:pic>
      <p:sp>
        <p:nvSpPr>
          <p:cNvPr id="8" name="ZoneTexte 7">
            <a:extLst>
              <a:ext uri="{FF2B5EF4-FFF2-40B4-BE49-F238E27FC236}">
                <a16:creationId xmlns:a16="http://schemas.microsoft.com/office/drawing/2014/main" id="{563843A3-4C54-915B-F538-D1FA863A2C79}"/>
              </a:ext>
            </a:extLst>
          </p:cNvPr>
          <p:cNvSpPr txBox="1"/>
          <p:nvPr/>
        </p:nvSpPr>
        <p:spPr>
          <a:xfrm>
            <a:off x="6663091" y="3108746"/>
            <a:ext cx="5321339" cy="2879186"/>
          </a:xfrm>
          <a:prstGeom prst="rect">
            <a:avLst/>
          </a:prstGeom>
          <a:noFill/>
        </p:spPr>
        <p:txBody>
          <a:bodyPr wrap="square">
            <a:spAutoFit/>
          </a:bodyPr>
          <a:lstStyle/>
          <a:p>
            <a:pPr algn="just">
              <a:lnSpc>
                <a:spcPct val="115000"/>
              </a:lnSpc>
              <a:spcAft>
                <a:spcPts val="1000"/>
              </a:spcAft>
            </a:pPr>
            <a:r>
              <a:rPr lang="fr-FR" sz="1200" dirty="0">
                <a:effectLst/>
                <a:latin typeface="Arial" panose="020B0604020202020204" pitchFamily="34" charset="0"/>
                <a:ea typeface="Times New Roman" panose="02020603050405020304" pitchFamily="18" charset="0"/>
                <a:cs typeface="Arial" panose="020B0604020202020204" pitchFamily="34" charset="0"/>
              </a:rPr>
              <a:t>Nous sommes en fin d’année 1789, l’Assemblée nationale constituante débat et vote sur la mise en place des municipalités. La loi du 14 décembre 1789 en a créé 44.000 (sur le territoire des anciennes paroisses) baptisées en 1793 communes . Cette loi véritablement révolutionnaire et très en avance sur son temps instituait un conseil général (conseil municipal) et un maire élu par les citoyens en tant qu'organe exécutif de la commune. </a:t>
            </a:r>
          </a:p>
          <a:p>
            <a:pPr algn="just">
              <a:lnSpc>
                <a:spcPct val="115000"/>
              </a:lnSpc>
              <a:spcAft>
                <a:spcPts val="1000"/>
              </a:spcAft>
            </a:pPr>
            <a:r>
              <a:rPr lang="fr-FR" sz="1200" dirty="0">
                <a:effectLst/>
                <a:latin typeface="Arial" panose="020B0604020202020204" pitchFamily="34" charset="0"/>
                <a:ea typeface="Times New Roman" panose="02020603050405020304" pitchFamily="18" charset="0"/>
                <a:cs typeface="Arial" panose="020B0604020202020204" pitchFamily="34" charset="0"/>
              </a:rPr>
              <a:t>Le 10 juin 1790 L'assemblée Nationale décrète que les villes, Bourgs Villages &amp; Paroisses auxquels les ci-devant seigneurs ont donné leurs noms de famille, sont autorisés à reprendre leurs noms anciens.</a:t>
            </a:r>
          </a:p>
          <a:p>
            <a:pPr algn="just">
              <a:lnSpc>
                <a:spcPct val="115000"/>
              </a:lnSpc>
              <a:spcAft>
                <a:spcPts val="1000"/>
              </a:spcAft>
            </a:pPr>
            <a:r>
              <a:rPr lang="fr-FR" sz="1200" dirty="0">
                <a:effectLst/>
                <a:latin typeface="Arial" panose="020B0604020202020204" pitchFamily="34" charset="0"/>
                <a:ea typeface="Times New Roman" panose="02020603050405020304" pitchFamily="18" charset="0"/>
                <a:cs typeface="Arial" panose="020B0604020202020204" pitchFamily="34" charset="0"/>
              </a:rPr>
              <a:t>Notre commune n'avait pas de nom ancien, le nom EMERY remonte à 1170 et au cours des siècles chaque propriétaire de «la terre d'Emery» utilisait le nom de  seigneur d'Emery.</a:t>
            </a:r>
          </a:p>
        </p:txBody>
      </p:sp>
    </p:spTree>
    <p:extLst>
      <p:ext uri="{BB962C8B-B14F-4D97-AF65-F5344CB8AC3E}">
        <p14:creationId xmlns:p14="http://schemas.microsoft.com/office/powerpoint/2010/main" val="409671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54A2E3-5334-3504-9906-9E992032DD3B}"/>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AEB51F79-5ED5-F850-885B-5E7E6978B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id="{D0C7D7B4-A79E-6EE3-0B32-8A0068AC0587}"/>
              </a:ext>
            </a:extLst>
          </p:cNvPr>
          <p:cNvSpPr txBox="1"/>
          <p:nvPr/>
        </p:nvSpPr>
        <p:spPr>
          <a:xfrm>
            <a:off x="6513577" y="0"/>
            <a:ext cx="4851990" cy="206808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b="1" kern="1200" dirty="0">
                <a:solidFill>
                  <a:schemeClr val="tx1"/>
                </a:solidFill>
                <a:latin typeface="+mj-lt"/>
                <a:ea typeface="+mj-ea"/>
                <a:cs typeface="+mj-cs"/>
              </a:rPr>
              <a:t>        </a:t>
            </a:r>
            <a:r>
              <a:rPr lang="en-US" sz="5400" b="1" kern="1200" dirty="0" err="1">
                <a:solidFill>
                  <a:schemeClr val="tx1"/>
                </a:solidFill>
                <a:latin typeface="+mj-lt"/>
                <a:ea typeface="+mj-ea"/>
                <a:cs typeface="+mj-cs"/>
              </a:rPr>
              <a:t>L’arbre</a:t>
            </a:r>
            <a:r>
              <a:rPr lang="en-US" sz="5400" b="1" kern="1200" dirty="0">
                <a:solidFill>
                  <a:schemeClr val="tx1"/>
                </a:solidFill>
                <a:latin typeface="+mj-lt"/>
                <a:ea typeface="+mj-ea"/>
                <a:cs typeface="+mj-cs"/>
              </a:rPr>
              <a:t> aux 40 </a:t>
            </a:r>
            <a:r>
              <a:rPr lang="en-US" sz="5400" b="1" kern="1200" dirty="0" err="1">
                <a:solidFill>
                  <a:schemeClr val="tx1"/>
                </a:solidFill>
                <a:latin typeface="+mj-lt"/>
                <a:ea typeface="+mj-ea"/>
                <a:cs typeface="+mj-cs"/>
              </a:rPr>
              <a:t>écus</a:t>
            </a:r>
            <a:endParaRPr lang="en-US" sz="5400" b="1" kern="1200" dirty="0">
              <a:solidFill>
                <a:schemeClr val="tx1"/>
              </a:solidFill>
              <a:latin typeface="+mj-lt"/>
              <a:ea typeface="+mj-ea"/>
              <a:cs typeface="+mj-cs"/>
            </a:endParaRPr>
          </a:p>
        </p:txBody>
      </p:sp>
      <p:sp>
        <p:nvSpPr>
          <p:cNvPr id="46" name="sketch line">
            <a:extLst>
              <a:ext uri="{FF2B5EF4-FFF2-40B4-BE49-F238E27FC236}">
                <a16:creationId xmlns:a16="http://schemas.microsoft.com/office/drawing/2014/main" id="{CA32EEA4-1008-D67A-90E2-71005DD2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579272"/>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
            <a:extLst>
              <a:ext uri="{FF2B5EF4-FFF2-40B4-BE49-F238E27FC236}">
                <a16:creationId xmlns:a16="http://schemas.microsoft.com/office/drawing/2014/main" id="{3D36432B-C30A-6B16-0656-48E239FB980A}"/>
              </a:ext>
            </a:extLst>
          </p:cNvPr>
          <p:cNvSpPr>
            <a:spLocks noChangeArrowheads="1"/>
          </p:cNvSpPr>
          <p:nvPr/>
        </p:nvSpPr>
        <p:spPr bwMode="auto">
          <a:xfrm>
            <a:off x="6148520" y="4341114"/>
            <a:ext cx="543620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kumimoji="0" lang="fr-FR" altLang="fr-FR"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3" name="Image 2" descr="Une image contenant plein air, plante, arbre, ginkgo&#10;&#10;Description générée automatiquement">
            <a:extLst>
              <a:ext uri="{FF2B5EF4-FFF2-40B4-BE49-F238E27FC236}">
                <a16:creationId xmlns:a16="http://schemas.microsoft.com/office/drawing/2014/main" id="{E23E8835-A900-465D-0C6B-2507EE6FEF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9673" y="2755335"/>
            <a:ext cx="5760720" cy="3909695"/>
          </a:xfrm>
          <a:prstGeom prst="rect">
            <a:avLst/>
          </a:prstGeom>
        </p:spPr>
      </p:pic>
      <p:pic>
        <p:nvPicPr>
          <p:cNvPr id="6" name="Image 5" descr="Une image contenant diagramme, Plan, ligne, texte&#10;&#10;Description générée automatiquement">
            <a:extLst>
              <a:ext uri="{FF2B5EF4-FFF2-40B4-BE49-F238E27FC236}">
                <a16:creationId xmlns:a16="http://schemas.microsoft.com/office/drawing/2014/main" id="{CA0AA5D7-E844-DE86-0FC9-0223C41753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0361" y="4078671"/>
            <a:ext cx="2690495" cy="2286000"/>
          </a:xfrm>
          <a:prstGeom prst="rect">
            <a:avLst/>
          </a:prstGeom>
        </p:spPr>
      </p:pic>
      <p:sp>
        <p:nvSpPr>
          <p:cNvPr id="9" name="ZoneTexte 8">
            <a:extLst>
              <a:ext uri="{FF2B5EF4-FFF2-40B4-BE49-F238E27FC236}">
                <a16:creationId xmlns:a16="http://schemas.microsoft.com/office/drawing/2014/main" id="{2CF91964-EE2D-FE31-5211-6D19F629E8F7}"/>
              </a:ext>
            </a:extLst>
          </p:cNvPr>
          <p:cNvSpPr txBox="1"/>
          <p:nvPr/>
        </p:nvSpPr>
        <p:spPr>
          <a:xfrm>
            <a:off x="276097" y="305907"/>
            <a:ext cx="5535017" cy="3772764"/>
          </a:xfrm>
          <a:prstGeom prst="rect">
            <a:avLst/>
          </a:prstGeom>
          <a:noFill/>
        </p:spPr>
        <p:txBody>
          <a:bodyPr wrap="square">
            <a:spAutoFit/>
          </a:bodyPr>
          <a:lstStyle/>
          <a:p>
            <a:pPr algn="just">
              <a:lnSpc>
                <a:spcPct val="115000"/>
              </a:lnSpc>
              <a:spcAft>
                <a:spcPts val="1000"/>
              </a:spcAft>
            </a:pPr>
            <a:r>
              <a:rPr lang="fr-FR" sz="1200" dirty="0">
                <a:solidFill>
                  <a:srgbClr val="555555"/>
                </a:solidFill>
                <a:effectLst/>
                <a:latin typeface="Arial" panose="020B0604020202020204" pitchFamily="34" charset="0"/>
                <a:ea typeface="Times New Roman" panose="02020603050405020304" pitchFamily="18" charset="0"/>
                <a:cs typeface="Arial" panose="020B0604020202020204" pitchFamily="34" charset="0"/>
              </a:rPr>
              <a:t>Cet arbre vieux de 150 ans a sûrement été planté par Mr Henry Bourdon, maire d’Emerainville de 1874 à 1911, propriétaire du château et de la ferme attenante.</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200" dirty="0">
                <a:solidFill>
                  <a:srgbClr val="555555"/>
                </a:solidFill>
                <a:effectLst/>
                <a:latin typeface="Arial" panose="020B0604020202020204" pitchFamily="34" charset="0"/>
                <a:ea typeface="Times New Roman" panose="02020603050405020304" pitchFamily="18" charset="0"/>
                <a:cs typeface="Arial" panose="020B0604020202020204" pitchFamily="34" charset="0"/>
              </a:rPr>
              <a:t>Il fait partie de la plus ancienne famille d’arbres apparue il y a plus de 270 millions d’années.</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200" dirty="0">
                <a:solidFill>
                  <a:srgbClr val="555555"/>
                </a:solidFill>
                <a:effectLst/>
                <a:latin typeface="Arial" panose="020B0604020202020204" pitchFamily="34" charset="0"/>
                <a:ea typeface="Times New Roman" panose="02020603050405020304" pitchFamily="18" charset="0"/>
                <a:cs typeface="Arial" panose="020B0604020202020204" pitchFamily="34" charset="0"/>
              </a:rPr>
              <a:t>Arrivé de Chine, sous forme de graines aux Pays-Bas vers le milieu du XVII</a:t>
            </a:r>
            <a:r>
              <a:rPr lang="fr-FR" sz="1200" baseline="30000" dirty="0">
                <a:solidFill>
                  <a:srgbClr val="555555"/>
                </a:solidFill>
                <a:effectLst/>
                <a:latin typeface="Arial" panose="020B0604020202020204" pitchFamily="34" charset="0"/>
                <a:ea typeface="Times New Roman" panose="02020603050405020304" pitchFamily="18" charset="0"/>
                <a:cs typeface="Arial" panose="020B0604020202020204" pitchFamily="34" charset="0"/>
              </a:rPr>
              <a:t>e</a:t>
            </a:r>
            <a:r>
              <a:rPr lang="fr-FR" sz="1200" dirty="0">
                <a:solidFill>
                  <a:srgbClr val="555555"/>
                </a:solidFill>
                <a:effectLst/>
                <a:latin typeface="Arial" panose="020B0604020202020204" pitchFamily="34" charset="0"/>
                <a:ea typeface="Times New Roman" panose="02020603050405020304" pitchFamily="18" charset="0"/>
                <a:cs typeface="Arial" panose="020B0604020202020204" pitchFamily="34" charset="0"/>
              </a:rPr>
              <a:t> siècle, l’arbre était mystérieux pour les botanistes. En 1780, M. de </a:t>
            </a:r>
            <a:r>
              <a:rPr lang="fr-FR" sz="1200" dirty="0" err="1">
                <a:solidFill>
                  <a:srgbClr val="555555"/>
                </a:solidFill>
                <a:effectLst/>
                <a:latin typeface="Arial" panose="020B0604020202020204" pitchFamily="34" charset="0"/>
                <a:ea typeface="Times New Roman" panose="02020603050405020304" pitchFamily="18" charset="0"/>
                <a:cs typeface="Arial" panose="020B0604020202020204" pitchFamily="34" charset="0"/>
              </a:rPr>
              <a:t>Pétigny</a:t>
            </a:r>
            <a:r>
              <a:rPr lang="fr-FR" sz="1200" dirty="0">
                <a:solidFill>
                  <a:srgbClr val="555555"/>
                </a:solidFill>
                <a:effectLst/>
                <a:latin typeface="Arial" panose="020B0604020202020204" pitchFamily="34" charset="0"/>
                <a:ea typeface="Times New Roman" panose="02020603050405020304" pitchFamily="18" charset="0"/>
                <a:cs typeface="Arial" panose="020B0604020202020204" pitchFamily="34" charset="0"/>
              </a:rPr>
              <a:t>, botaniste de Montpellier, rapporta pour la première fois en France cinq jeunes ginkgos acquis à Londres au prix extraordinaire de quarante écus le pied, l’anecdote valant à l’espèce son surnom d’arbre aux quarante écus »</a:t>
            </a:r>
            <a:r>
              <a:rPr lang="fr-FR" sz="12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15000"/>
              </a:lnSpc>
              <a:spcAft>
                <a:spcPts val="1000"/>
              </a:spcAft>
            </a:pPr>
            <a:r>
              <a:rPr lang="fr-FR" sz="1200" dirty="0">
                <a:solidFill>
                  <a:srgbClr val="555555"/>
                </a:solidFill>
                <a:effectLst/>
                <a:latin typeface="Arial" panose="020B0604020202020204" pitchFamily="34" charset="0"/>
                <a:ea typeface="Times New Roman" panose="02020603050405020304" pitchFamily="18" charset="0"/>
                <a:cs typeface="Arial" panose="020B0604020202020204" pitchFamily="34" charset="0"/>
              </a:rPr>
              <a:t> </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200" dirty="0">
                <a:solidFill>
                  <a:srgbClr val="555555"/>
                </a:solidFill>
                <a:effectLst/>
                <a:latin typeface="Arial" panose="020B0604020202020204" pitchFamily="34" charset="0"/>
                <a:ea typeface="Times New Roman" panose="02020603050405020304" pitchFamily="18" charset="0"/>
                <a:cs typeface="Arial" panose="020B0604020202020204" pitchFamily="34" charset="0"/>
              </a:rPr>
              <a:t>C’est une espèce très résistante. Le 6 août 1945 eut lieu l’explosion atomique d’Hiroshima. Un ginkgo situé près d’un temple détruit situé à un kilomètre de l’épicentre fut le premier végétal à bourgeonner au printemps de l’année suivante.</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5766148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23128</TotalTime>
  <Words>2538</Words>
  <Application>Microsoft Office PowerPoint</Application>
  <PresentationFormat>Grand écran</PresentationFormat>
  <Paragraphs>125</Paragraphs>
  <Slides>22</Slides>
  <Notes>4</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22</vt:i4>
      </vt:variant>
    </vt:vector>
  </HeadingPairs>
  <TitlesOfParts>
    <vt:vector size="33" baseType="lpstr">
      <vt:lpstr>Microsoft YaHei</vt:lpstr>
      <vt:lpstr>Aptos</vt:lpstr>
      <vt:lpstr>Aptos Display</vt:lpstr>
      <vt:lpstr>Arial</vt:lpstr>
      <vt:lpstr>Calibri</vt:lpstr>
      <vt:lpstr>Comic Sans MS</vt:lpstr>
      <vt:lpstr>ComicSansMS</vt:lpstr>
      <vt:lpstr>ComicSansMS-Bold</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francois SAMBIN</dc:creator>
  <cp:lastModifiedBy>francois SAMBIN</cp:lastModifiedBy>
  <cp:revision>24</cp:revision>
  <dcterms:created xsi:type="dcterms:W3CDTF">2024-09-27T05:04:05Z</dcterms:created>
  <dcterms:modified xsi:type="dcterms:W3CDTF">2026-07-27T20:50:11Z</dcterms:modified>
</cp:coreProperties>
</file>